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10" r:id="rId3"/>
    <p:sldId id="257" r:id="rId4"/>
    <p:sldId id="263" r:id="rId5"/>
    <p:sldId id="266" r:id="rId6"/>
    <p:sldId id="267" r:id="rId7"/>
    <p:sldId id="269" r:id="rId8"/>
    <p:sldId id="268" r:id="rId9"/>
    <p:sldId id="264" r:id="rId10"/>
    <p:sldId id="272" r:id="rId11"/>
    <p:sldId id="276" r:id="rId12"/>
    <p:sldId id="294" r:id="rId13"/>
    <p:sldId id="273" r:id="rId14"/>
    <p:sldId id="275" r:id="rId15"/>
    <p:sldId id="277" r:id="rId16"/>
    <p:sldId id="278" r:id="rId17"/>
    <p:sldId id="274" r:id="rId18"/>
    <p:sldId id="279" r:id="rId19"/>
    <p:sldId id="280" r:id="rId20"/>
    <p:sldId id="312" r:id="rId21"/>
    <p:sldId id="281" r:id="rId22"/>
    <p:sldId id="296" r:id="rId23"/>
    <p:sldId id="297" r:id="rId24"/>
    <p:sldId id="298" r:id="rId25"/>
    <p:sldId id="300" r:id="rId26"/>
    <p:sldId id="301" r:id="rId27"/>
    <p:sldId id="302" r:id="rId28"/>
    <p:sldId id="303" r:id="rId29"/>
    <p:sldId id="304" r:id="rId30"/>
    <p:sldId id="308" r:id="rId31"/>
    <p:sldId id="309" r:id="rId32"/>
    <p:sldId id="305" r:id="rId33"/>
    <p:sldId id="306" r:id="rId34"/>
    <p:sldId id="283" r:id="rId35"/>
    <p:sldId id="284" r:id="rId36"/>
    <p:sldId id="286" r:id="rId37"/>
    <p:sldId id="285" r:id="rId38"/>
    <p:sldId id="287" r:id="rId39"/>
    <p:sldId id="288" r:id="rId40"/>
    <p:sldId id="289" r:id="rId41"/>
    <p:sldId id="270" r:id="rId42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4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88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268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494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1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90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5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2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05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26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84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94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8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7F59F-117D-437B-8AEA-24F455062225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BC64696-B4CD-4D7F-8EC9-3ACA7E1DF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9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633046"/>
            <a:ext cx="8915399" cy="199292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Характеристика комплекта оборудования для детей с ОВЗ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623421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ru-RU" dirty="0" smtClean="0"/>
              <a:t>Ратникова Татьяна Анатольевна, </a:t>
            </a:r>
          </a:p>
          <a:p>
            <a:pPr algn="r">
              <a:spcBef>
                <a:spcPts val="0"/>
              </a:spcBef>
            </a:pPr>
            <a:r>
              <a:rPr lang="ru-RU" dirty="0" smtClean="0"/>
              <a:t>методист МБОУ ДО </a:t>
            </a:r>
          </a:p>
          <a:p>
            <a:pPr algn="r">
              <a:spcBef>
                <a:spcPts val="0"/>
              </a:spcBef>
            </a:pPr>
            <a:r>
              <a:rPr lang="ru-RU" dirty="0" smtClean="0"/>
              <a:t>«Дом детского творчества </a:t>
            </a:r>
          </a:p>
          <a:p>
            <a:pPr algn="r">
              <a:spcBef>
                <a:spcPts val="0"/>
              </a:spcBef>
            </a:pPr>
            <a:r>
              <a:rPr lang="ru-RU" dirty="0" smtClean="0"/>
              <a:t>Рудничного района г.Кемерово»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40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15900"/>
            <a:ext cx="8911687" cy="838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Тактильное оборудование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7700" y="10541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- Настенные панели</a:t>
            </a:r>
            <a:endParaRPr lang="ru-RU" b="1" i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000" y="1727200"/>
            <a:ext cx="6794500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Тактильно-развивающая панель «Разноцветное домино»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 мелкую моторику, стимулирует тактильное и зрительное восприятие. Подходит для изучения цветов.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02" y="3171688"/>
            <a:ext cx="5099289" cy="2222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423" y="4282939"/>
            <a:ext cx="5340177" cy="222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8200" y="624110"/>
            <a:ext cx="9396411" cy="107769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Тактильно-развивающая панель «Пруд» (или «Озеро</a:t>
            </a:r>
            <a:r>
              <a:rPr lang="ru-RU" sz="18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»)</a:t>
            </a:r>
            <a:br>
              <a:rPr lang="ru-RU" sz="18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Лабиринт и движущиеся элементы (лягушата) помогают развивать </a:t>
            </a:r>
            <a:r>
              <a:rPr lang="ru-RU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мелкую моторику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235" y="2174614"/>
            <a:ext cx="5132732" cy="387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0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2300" y="749300"/>
            <a:ext cx="9612311" cy="11557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Мягкие набивные животные стимулируют тактильное и эмоциональное развитие. Набор состоит из 6 шт. (гусеницы, ежи и дикобраз).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Также </a:t>
            </a:r>
            <a:r>
              <a:rPr lang="ru-RU" sz="1800" dirty="0"/>
              <a:t>можно проводить игру по сортировке по цвету и по виду животного.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592924" y="254000"/>
            <a:ext cx="837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Тактильные животные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1" y="2133434"/>
            <a:ext cx="5892799" cy="45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1155700"/>
            <a:ext cx="8911687" cy="927100"/>
          </a:xfrm>
        </p:spPr>
        <p:txBody>
          <a:bodyPr>
            <a:normAutofit/>
          </a:bodyPr>
          <a:lstStyle/>
          <a:p>
            <a:r>
              <a:rPr lang="ru-RU" sz="1800" b="1" dirty="0"/>
              <a:t>Симметричный двойной лабиринт для подготовки руки к письму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Треугольники</a:t>
            </a:r>
            <a:br>
              <a:rPr lang="ru-RU" sz="1800" dirty="0"/>
            </a:br>
            <a:r>
              <a:rPr lang="ru-RU" sz="1800" dirty="0"/>
              <a:t>Улитки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1100" y="381000"/>
            <a:ext cx="589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- Настольные развивающие комплексы</a:t>
            </a:r>
            <a:endParaRPr lang="ru-RU" b="1" i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7100" y="2336800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Предназначен для терапии детей с нарушениями правописания, развития моторики кистей рук при письме, улучшения пространственного ориентирования, внимательности и восприятия. Нужно одновременно провести двумя ручками-стилусами по лабиринтам. Пазы зеркально перевернуты.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393" y="3537129"/>
            <a:ext cx="4338707" cy="3233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3669268"/>
            <a:ext cx="4323313" cy="244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8559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Игра – балансир «Сова», «Пчела»</a:t>
            </a:r>
            <a:endParaRPr lang="ru-RU" sz="1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82" y="2146300"/>
            <a:ext cx="4525251" cy="4190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767" y="1295400"/>
            <a:ext cx="4921540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624" y="370110"/>
            <a:ext cx="8911687" cy="9252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Оборудование для ЛФК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9900" y="1397000"/>
            <a:ext cx="730250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Оздоровительный комплекс «ТИСА»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системы собраны из дерева, в каждый вмонтирован микропроцессор, синтезирующий мягкие природные биологические колебания. В сочетании с колебаниями общеразвивающие упражнения, упражнения ЛФК,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коррегирующие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упражнения и др. дают удивительный эффект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15407" y="3737674"/>
            <a:ext cx="7023100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Многофункциональное устройство для развития координации движений. Корректирующая горка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Гибкий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большой –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вибродорожка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большая </a:t>
            </a:r>
            <a:r>
              <a:rPr lang="ru-RU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ММПБКП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Устройство для развития вестибулярного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аппарата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Тренажер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катоактин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1099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Многофункциональное устройство для развития координации движений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Корректирующая </a:t>
            </a:r>
            <a:r>
              <a:rPr lang="ru-RU" sz="1800" b="1" dirty="0" smtClean="0"/>
              <a:t>горка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198" y="1631604"/>
            <a:ext cx="4881281" cy="34737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1631604"/>
            <a:ext cx="4592443" cy="3436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9300" y="5676900"/>
            <a:ext cx="9194800" cy="70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Предназначено для проработки стоп, тазобедренных суставов, нормализации мышечного тонуса, координации, улучшения ориентации в пространстве.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7129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Гибкий модуль большой –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вибродорожка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большая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0" y="1295400"/>
            <a:ext cx="3060700" cy="50801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7500" y="1562100"/>
            <a:ext cx="62357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Используется на полу, на кресле, на стуле, на </a:t>
            </a:r>
            <a:r>
              <a:rPr lang="ru-RU" dirty="0" smtClean="0"/>
              <a:t>кровати. </a:t>
            </a:r>
            <a:r>
              <a:rPr lang="ru-RU" dirty="0"/>
              <a:t>Используется при посттравматических контрактурах, нарушениях осанки, остеохондрозах, заболеваниях центральной периферической нервной системы, для улучшения кровообращения, нормализации мышечного тонуса, оказывает противовоспалительное и десенсибилизирующее действие.</a:t>
            </a:r>
          </a:p>
          <a:p>
            <a:pPr>
              <a:lnSpc>
                <a:spcPct val="150000"/>
              </a:lnSpc>
            </a:pPr>
            <a:r>
              <a:rPr lang="ru-RU" dirty="0"/>
              <a:t>Обеспечивает контакт с телом, позволяет принимать правильную позу при нарушениях осанки.</a:t>
            </a:r>
          </a:p>
        </p:txBody>
      </p:sp>
    </p:spTree>
    <p:extLst>
      <p:ext uri="{BB962C8B-B14F-4D97-AF65-F5344CB8AC3E}">
        <p14:creationId xmlns:p14="http://schemas.microsoft.com/office/powerpoint/2010/main" val="21810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304800"/>
            <a:ext cx="8911687" cy="5842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Устройство для развития вестибулярного аппарата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044" y="2893705"/>
            <a:ext cx="2503949" cy="3500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285" y="2760356"/>
            <a:ext cx="5046301" cy="37674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1206500"/>
            <a:ext cx="8610600" cy="13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Предназначено для совершенствования вестибулярного аппарата при переносе веса тела вправо-влево, вперед-назад, улучшения функций суставов нижних конечностей, нормализации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связочно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-суставного аппарата, используется как степ-платформа для отработки ритма шагов.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66700"/>
            <a:ext cx="9383176" cy="9906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/>
              <a:t>У</a:t>
            </a:r>
            <a:r>
              <a:rPr lang="ru-RU" sz="1800" b="1" dirty="0" smtClean="0"/>
              <a:t>стройство </a:t>
            </a:r>
            <a:r>
              <a:rPr lang="ru-RU" sz="1800" b="1" dirty="0"/>
              <a:t>для развития мелкой моторики, стимулирования работы суставов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9110" y="1460500"/>
            <a:ext cx="9015389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Тренажер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катоактин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предназначен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проработки активных точек и сегментов стоп, рук и других звеньев тела человека, для улучшения мелкой моторики, кровообращения, обменных процессов.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3113962"/>
            <a:ext cx="7019869" cy="3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599" y="237507"/>
            <a:ext cx="9498013" cy="147254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Комплект </a:t>
            </a:r>
            <a:r>
              <a:rPr lang="ru-RU" sz="1800" b="1" dirty="0">
                <a:solidFill>
                  <a:schemeClr val="tx1"/>
                </a:solidFill>
              </a:rPr>
              <a:t>оборудования </a:t>
            </a:r>
            <a:r>
              <a:rPr lang="ru-RU" sz="1800" b="1" dirty="0" smtClean="0">
                <a:solidFill>
                  <a:schemeClr val="tx1"/>
                </a:solidFill>
              </a:rPr>
              <a:t>по программе «Доступная среда», 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поставка для </a:t>
            </a:r>
            <a:r>
              <a:rPr lang="ru-RU" sz="1800" b="1" dirty="0">
                <a:solidFill>
                  <a:schemeClr val="tx1"/>
                </a:solidFill>
              </a:rPr>
              <a:t>образовательных организаций Кемеровской области </a:t>
            </a: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с </a:t>
            </a:r>
            <a:r>
              <a:rPr lang="ru-RU" sz="1800" b="1" dirty="0">
                <a:solidFill>
                  <a:schemeClr val="tx1"/>
                </a:solidFill>
              </a:rPr>
              <a:t>обучающимися с ограниченными возможностями </a:t>
            </a:r>
            <a:r>
              <a:rPr lang="ru-RU" sz="1800" b="1" dirty="0" smtClean="0">
                <a:solidFill>
                  <a:schemeClr val="tx1"/>
                </a:solidFill>
              </a:rPr>
              <a:t>здоровья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департамента </a:t>
            </a:r>
            <a:r>
              <a:rPr lang="ru-RU" sz="1800" b="1" dirty="0">
                <a:solidFill>
                  <a:schemeClr val="tx1"/>
                </a:solidFill>
              </a:rPr>
              <a:t>образования и науки Кемеровской области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3205" y="1555668"/>
            <a:ext cx="8752114" cy="5137232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ru-RU" b="1" dirty="0" smtClean="0"/>
              <a:t>Оборудование для сенсорной комнаты:</a:t>
            </a:r>
          </a:p>
          <a:p>
            <a:pPr lvl="0">
              <a:lnSpc>
                <a:spcPct val="150000"/>
              </a:lnSpc>
            </a:pPr>
            <a:r>
              <a:rPr lang="ru-RU" dirty="0" smtClean="0"/>
              <a:t>Воздушно  </a:t>
            </a:r>
            <a:r>
              <a:rPr lang="ru-RU" dirty="0"/>
              <a:t>пузырьковые трубки;</a:t>
            </a:r>
          </a:p>
          <a:p>
            <a:pPr lvl="0">
              <a:lnSpc>
                <a:spcPct val="150000"/>
              </a:lnSpc>
            </a:pPr>
            <a:r>
              <a:rPr lang="ru-RU" dirty="0" smtClean="0"/>
              <a:t>Фиброоптическое  </a:t>
            </a:r>
            <a:r>
              <a:rPr lang="ru-RU" dirty="0"/>
              <a:t>оборудование;</a:t>
            </a:r>
          </a:p>
          <a:p>
            <a:pPr lvl="0">
              <a:lnSpc>
                <a:spcPct val="150000"/>
              </a:lnSpc>
            </a:pPr>
            <a:r>
              <a:rPr lang="ru-RU" dirty="0" smtClean="0"/>
              <a:t>Световое  </a:t>
            </a:r>
            <a:r>
              <a:rPr lang="ru-RU" dirty="0"/>
              <a:t>оборудование;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Ароматерапия 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Мягкая среда</a:t>
            </a:r>
            <a:r>
              <a:rPr lang="ru-RU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Тактильное  оборудование</a:t>
            </a:r>
            <a:r>
              <a:rPr lang="ru-RU" dirty="0"/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ru-RU" b="1" dirty="0" smtClean="0"/>
              <a:t>Оборудование для ЛФК;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ru-RU" b="1" dirty="0"/>
              <a:t>Набор для групповых игровых </a:t>
            </a:r>
            <a:r>
              <a:rPr lang="ru-RU" b="1" dirty="0" smtClean="0"/>
              <a:t>занятий;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b="1" dirty="0"/>
              <a:t>Комплект для изучения прикладной информатики, конструирования, программирования, </a:t>
            </a:r>
            <a:r>
              <a:rPr lang="ru-RU" b="1" dirty="0" smtClean="0"/>
              <a:t>робототехники.</a:t>
            </a:r>
            <a:endParaRPr lang="ru-RU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917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308758"/>
            <a:ext cx="8911687" cy="55814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Тренажер для ног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62" y="1683032"/>
            <a:ext cx="4585855" cy="314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20197" y="1460665"/>
            <a:ext cx="4061361" cy="336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Предназначен </a:t>
            </a:r>
            <a:r>
              <a:rPr lang="ru-RU" dirty="0"/>
              <a:t>для работы над группами мышц нижних конечностей, а также для обучения ходьбе в положении сидя. выполнен в виде платформы-основания, на котором на одной оси закреплены две педали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612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101" y="1130300"/>
            <a:ext cx="4965699" cy="53975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Подходит для спортивных игр, фитнеса, реабилитации. </a:t>
            </a:r>
            <a:br>
              <a:rPr lang="ru-RU" sz="1800" dirty="0"/>
            </a:br>
            <a:r>
              <a:rPr lang="ru-RU" sz="1800" dirty="0"/>
              <a:t>Способствует укреплению мышц, улучшению координации и баланса, имеет ребристую нескользящую </a:t>
            </a:r>
            <a:r>
              <a:rPr lang="ru-RU" sz="1800" dirty="0" smtClean="0"/>
              <a:t>поверхность.</a:t>
            </a:r>
            <a:br>
              <a:rPr lang="ru-RU" sz="1800" dirty="0" smtClean="0"/>
            </a:br>
            <a:r>
              <a:rPr lang="ru-RU" sz="1800" dirty="0"/>
              <a:t>Не выскальзывает из </a:t>
            </a:r>
            <a:r>
              <a:rPr lang="ru-RU" sz="1800" dirty="0" smtClean="0"/>
              <a:t>руки.</a:t>
            </a:r>
            <a:br>
              <a:rPr lang="ru-RU" sz="1800" dirty="0" smtClean="0"/>
            </a:br>
            <a:r>
              <a:rPr lang="ru-RU" sz="1800" dirty="0" smtClean="0"/>
              <a:t>Благодаря </a:t>
            </a:r>
            <a:r>
              <a:rPr lang="ru-RU" sz="1800" dirty="0"/>
              <a:t>мягкой форме адаптируется к силе захвата.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Вес </a:t>
            </a:r>
            <a:r>
              <a:rPr lang="ru-RU" sz="1800" dirty="0"/>
              <a:t>1 кг.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205" y="1130300"/>
            <a:ext cx="4938995" cy="4655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3124" y="198815"/>
            <a:ext cx="8570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Гибкий набивной мяч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7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1016000"/>
            <a:ext cx="5524500" cy="5537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/>
              <a:t>Мяч </a:t>
            </a:r>
            <a:r>
              <a:rPr lang="ru-RU" sz="1800" dirty="0"/>
              <a:t>универсален и подходит для разных видов спорта. Также можно использовать для физиотерапии в качестве реабилитации после травм. </a:t>
            </a:r>
            <a:br>
              <a:rPr lang="ru-RU" sz="1800" dirty="0"/>
            </a:br>
            <a:r>
              <a:rPr lang="ru-RU" sz="1800" dirty="0"/>
              <a:t>Развивает физическую подготовку, силу, скорость, выносливость, координацию. Можно использовать в качестве вспомогательного средства при выполнении упражнений на пресс и отжиманиях.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410" y="1663700"/>
            <a:ext cx="3858610" cy="3881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1500" y="292100"/>
            <a:ext cx="817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Набивной мяч из резины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481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952500"/>
            <a:ext cx="10045700" cy="2006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Кубик полезен для спины и расслабляет всё тело. Во время приподнимания ног, давление на межпозвоночные диски значительно снижается, также снижается напряжение мышц. Это приносит облегчение в случае венозных и лимфатических проблем, мышечного напряжения и нарушений кровообращения.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7500" y="2667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Надувная опора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756" y="3247052"/>
            <a:ext cx="4719944" cy="34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101" y="723900"/>
            <a:ext cx="9725402" cy="1524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Игра включает: тканевые ракетки 2 шт.; игровой мяч. Тканевая ракетка представляет собой хлопковое полотно размером (</a:t>
            </a:r>
            <a:r>
              <a:rPr lang="ru-RU" sz="1800" dirty="0" err="1"/>
              <a:t>ДхШ</a:t>
            </a:r>
            <a:r>
              <a:rPr lang="ru-RU" sz="1800" dirty="0"/>
              <a:t>) 41х20 см., закрепленное на двух деревянных ручках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295575" y="158262"/>
            <a:ext cx="891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Игра "Поймай мячик"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782219"/>
            <a:ext cx="4106913" cy="3367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52" t="1205" r="1865" b="1925"/>
          <a:stretch/>
        </p:blipFill>
        <p:spPr>
          <a:xfrm>
            <a:off x="7702061" y="2813538"/>
            <a:ext cx="3505201" cy="327073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4470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4678" y="927100"/>
            <a:ext cx="10070122" cy="16050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Выполнено в виде закольцованной ленты и позволяет детям передвигаться группой вперед и назад внутри кольца, перемещая над собой полотно по ходу движения. </a:t>
            </a:r>
            <a:br>
              <a:rPr lang="ru-RU" sz="1800" dirty="0"/>
            </a:br>
            <a:r>
              <a:rPr lang="ru-RU" sz="1800" dirty="0"/>
              <a:t>Длина полотна 7 м, Ширина полотна 50 см. Материал полотна – полиэстер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023577" y="189468"/>
            <a:ext cx="718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Спортивное полотно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46" y="2973497"/>
            <a:ext cx="4454556" cy="3214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249" y="2899453"/>
            <a:ext cx="3316828" cy="33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4" y="844062"/>
            <a:ext cx="9816488" cy="22508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/>
              <a:t>Гимнастическая подушка предназначена </a:t>
            </a:r>
            <a:r>
              <a:rPr lang="ru-RU" sz="1800" dirty="0"/>
              <a:t>для развития координации и стабилизации </a:t>
            </a:r>
            <a:r>
              <a:rPr lang="ru-RU" sz="1800" dirty="0" smtClean="0"/>
              <a:t>движений. Подушка </a:t>
            </a:r>
            <a:r>
              <a:rPr lang="ru-RU" sz="1800" dirty="0"/>
              <a:t>оснащена стабилизирующей платформой и специальной противоскользящей поверхностью. Имеет клапан для регулировки объема воздуха.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9700" y="279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Воздушный балансир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0800" y="3585238"/>
            <a:ext cx="5047081" cy="28389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9333" y="3441073"/>
            <a:ext cx="4165224" cy="23429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00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1003300"/>
            <a:ext cx="8911687" cy="16637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Имеет анатомическую форму. Количество зон массажа 6. Возможность массажного воздействия как на все зоны одновременно, так и по отдельности.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37117" y="355600"/>
            <a:ext cx="745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Массажный коврик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0" y="2494388"/>
            <a:ext cx="7021257" cy="386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4400" y="1003300"/>
            <a:ext cx="4254501" cy="492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Выполнен из искусственной кожи, наполнен полистиролом,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диаметр </a:t>
            </a:r>
            <a:r>
              <a:rPr lang="ru-RU" sz="1800" dirty="0"/>
              <a:t>18 см.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имеет </a:t>
            </a:r>
            <a:r>
              <a:rPr lang="ru-RU" sz="1800" dirty="0"/>
              <a:t>петлю – ручку длиной 18 см, вес 1000 гр.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806700" y="2286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Мяч с петлей 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0" y="1295400"/>
            <a:ext cx="49276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2070" y="1659024"/>
            <a:ext cx="5270500" cy="47036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/>
              <a:t>Мяч </a:t>
            </a:r>
            <a:r>
              <a:rPr lang="ru-RU" sz="1800" dirty="0"/>
              <a:t>можно использовать для игры в футбол и бейсбол, а также для бросания друг другу.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Успешно </a:t>
            </a:r>
            <a:r>
              <a:rPr lang="ru-RU" sz="1800" dirty="0"/>
              <a:t>применяется в терапии и реабилитации.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235569" y="545123"/>
            <a:ext cx="691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Мяч с ячейками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962" y="1659024"/>
            <a:ext cx="4056654" cy="4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1" y="175846"/>
            <a:ext cx="9870830" cy="1729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latin typeface="+mn-lt"/>
                <a:cs typeface="Arial" panose="020B0604020202020204" pitchFamily="34" charset="0"/>
              </a:rPr>
              <a:t>Сенсорная </a:t>
            </a:r>
            <a:r>
              <a:rPr lang="ru-RU" sz="2700" dirty="0" smtClean="0">
                <a:latin typeface="+mn-lt"/>
                <a:cs typeface="Arial" panose="020B0604020202020204" pitchFamily="34" charset="0"/>
              </a:rPr>
              <a:t>комната - </a:t>
            </a:r>
            <a:r>
              <a:rPr lang="ru-RU" sz="2200" dirty="0" smtClean="0">
                <a:latin typeface="+mn-lt"/>
                <a:cs typeface="Arial" panose="020B0604020202020204" pitchFamily="34" charset="0"/>
              </a:rPr>
              <a:t>это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организованная особым образом окружающая среда, состоящая из множества различного рода стимуляторов, </a:t>
            </a:r>
            <a:r>
              <a:rPr lang="ru-RU" sz="22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ru-RU" sz="2200" dirty="0" smtClean="0">
                <a:latin typeface="+mn-lt"/>
                <a:cs typeface="Arial" panose="020B0604020202020204" pitchFamily="34" charset="0"/>
              </a:rPr>
            </a:br>
            <a:r>
              <a:rPr lang="ru-RU" sz="2200" dirty="0" smtClean="0">
                <a:latin typeface="+mn-lt"/>
                <a:cs typeface="Arial" panose="020B0604020202020204" pitchFamily="34" charset="0"/>
              </a:rPr>
              <a:t>которые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воздействуют на органы зрения, слуха, </a:t>
            </a:r>
            <a:r>
              <a:rPr lang="ru-RU" sz="220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ru-RU" sz="2200" dirty="0" smtClean="0">
                <a:latin typeface="+mn-lt"/>
                <a:cs typeface="Arial" panose="020B0604020202020204" pitchFamily="34" charset="0"/>
              </a:rPr>
            </a:br>
            <a:r>
              <a:rPr lang="ru-RU" sz="2200" dirty="0" smtClean="0">
                <a:latin typeface="+mn-lt"/>
                <a:cs typeface="Arial" panose="020B0604020202020204" pitchFamily="34" charset="0"/>
              </a:rPr>
              <a:t>осязания </a:t>
            </a:r>
            <a:r>
              <a:rPr lang="ru-RU" sz="2200" dirty="0">
                <a:latin typeface="+mn-lt"/>
                <a:cs typeface="Arial" panose="020B0604020202020204" pitchFamily="34" charset="0"/>
              </a:rPr>
              <a:t>и вестибулярные рецепторы.</a:t>
            </a:r>
            <a:r>
              <a:rPr lang="ru-RU" sz="2200" b="1" dirty="0">
                <a:latin typeface="+mn-lt"/>
                <a:cs typeface="Arial" panose="020B0604020202020204" pitchFamily="34" charset="0"/>
              </a:rPr>
              <a:t/>
            </a:r>
            <a:br>
              <a:rPr lang="ru-RU" sz="2200" b="1" dirty="0">
                <a:latin typeface="+mn-lt"/>
                <a:cs typeface="Arial" panose="020B0604020202020204" pitchFamily="34" charset="0"/>
              </a:rPr>
            </a:b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23" y="2303584"/>
            <a:ext cx="5919869" cy="4439902"/>
          </a:xfrm>
        </p:spPr>
      </p:pic>
    </p:spTree>
    <p:extLst>
      <p:ext uri="{BB962C8B-B14F-4D97-AF65-F5344CB8AC3E}">
        <p14:creationId xmlns:p14="http://schemas.microsoft.com/office/powerpoint/2010/main" val="3658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1003300"/>
            <a:ext cx="8911687" cy="2590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Мяч изготовлен из мягкого пластика, прыгает почти как резиновый мяч. Заполнен водой и блестящими полосками. Подходит для игровой деятельности, развития эмоционального сферы и координации движений, зрительного и тактильного восприятия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073400" y="190500"/>
            <a:ext cx="77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Радужные мячи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783" y="3122072"/>
            <a:ext cx="4252301" cy="360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1016000"/>
            <a:ext cx="8911687" cy="27051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1600" dirty="0" smtClean="0"/>
              <a:t>Предназначен </a:t>
            </a:r>
            <a:r>
              <a:rPr lang="ru-RU" sz="1600" dirty="0"/>
              <a:t>для развития моторики рук,  включает 6 мячей разного цветового исполнения. Оболочка мяча изготовлена из эластичного материала. Наполнение мяча – гель. Диаметр мяча 9 см. Вес мяча 300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587" y="3486857"/>
            <a:ext cx="6729873" cy="3053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6300" y="292100"/>
            <a:ext cx="681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Набор мягких тактильных мячей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854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003300"/>
            <a:ext cx="9371011" cy="1828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Благодаря используемому материалу не скользит и легко удерживается в руках. Имеет две ручки для захвата. Подходит в качестве гантели, медицинского мяча или гири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035300" y="203200"/>
            <a:ext cx="779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Медицинский мяч с рукояткой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2328570"/>
            <a:ext cx="4148430" cy="414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8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4200" y="1003300"/>
            <a:ext cx="9650411" cy="2514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/>
              <a:t>Можно </a:t>
            </a:r>
            <a:r>
              <a:rPr lang="ru-RU" sz="1800" dirty="0"/>
              <a:t>качаться, поворачиваться, пружинить. Способствует развитию вестибулярной системы. Имеет выпуклости для защиты пальцев.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22600" y="203200"/>
            <a:ext cx="711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Качели - скорлупа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87" y="2743200"/>
            <a:ext cx="4305023" cy="3914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99" y="2524024"/>
            <a:ext cx="3174023" cy="413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4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342900"/>
            <a:ext cx="9752011" cy="10287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Набор для групповых игровых занятий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2800" y="2044700"/>
            <a:ext cx="9421811" cy="318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Мягкий конструктор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«Великан» Базовый набор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Полидрон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Гигант «Огромные шестерёнки»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Полидрон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Гигант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встраиваемых зеркальных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панелей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встраиваемых цветных панелей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встраиваемых маркерных панелей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889000"/>
            <a:ext cx="10285411" cy="2019878"/>
          </a:xfrm>
        </p:spPr>
        <p:txBody>
          <a:bodyPr>
            <a:no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азвития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пространственных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представлений. Яркие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мягкие цвета деталей помогают создать спокойную, благоприятную для детей, психологически комфортную игровую среду.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190500"/>
            <a:ext cx="751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Мягкий конструктор «Великан» Базовый набор</a:t>
            </a:r>
            <a:endParaRPr lang="ru-RU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88" y="2287555"/>
            <a:ext cx="7666570" cy="3177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283" y="1711569"/>
            <a:ext cx="3269477" cy="50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977900"/>
            <a:ext cx="10553700" cy="2133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При помощи этого конструктора дети в процессе игры смогут уже в раннем возрасте развить пространственное мышление</a:t>
            </a:r>
            <a:r>
              <a:rPr lang="ru-RU" sz="2000" b="1" dirty="0"/>
              <a:t>,</a:t>
            </a:r>
            <a:r>
              <a:rPr lang="ru-RU" sz="2000" dirty="0"/>
              <a:t> осваивая работу с двух- и трёхмерными фигурами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Отличная </a:t>
            </a:r>
            <a:r>
              <a:rPr lang="ru-RU" sz="2000" dirty="0"/>
              <a:t>возможность для детей ознакомиться с основами строительства</a:t>
            </a:r>
            <a:r>
              <a:rPr lang="ru-RU" sz="2000" dirty="0" smtClean="0"/>
              <a:t>. 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330200"/>
            <a:ext cx="6350000" cy="46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Полидрон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Гигант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43" y="3295803"/>
            <a:ext cx="3477723" cy="3477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297" y="3391044"/>
            <a:ext cx="1926503" cy="1774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87" y="3111499"/>
            <a:ext cx="2326338" cy="2296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287" y="3923922"/>
            <a:ext cx="1693142" cy="1755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522" y="4584870"/>
            <a:ext cx="181676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1054100"/>
            <a:ext cx="9180511" cy="1371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/>
              <a:t>Игры </a:t>
            </a:r>
            <a:r>
              <a:rPr lang="ru-RU" sz="1800" dirty="0"/>
              <a:t>с шестеренками, позволяют формировать у детей понимание работы механизмов и формирует первичные представления об основах робототехники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844800" y="241300"/>
            <a:ext cx="8420100" cy="46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Полидрон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Гигант «Огромные шестерёнки»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53" y="2642392"/>
            <a:ext cx="3649256" cy="3649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782" y="2617114"/>
            <a:ext cx="3372271" cy="3854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625" y="2197100"/>
            <a:ext cx="2350574" cy="40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1028700"/>
            <a:ext cx="9790111" cy="1854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/>
              <a:t>Состоит из </a:t>
            </a:r>
            <a:r>
              <a:rPr lang="ru-RU" sz="1800" dirty="0"/>
              <a:t>зеркальных панелей 5 разных видов, в том числе выпуклых и вогнутых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Встраиваемые </a:t>
            </a:r>
            <a:r>
              <a:rPr lang="ru-RU" sz="1800" dirty="0"/>
              <a:t>зеркальные панели, позволяет провести интересные исследования свойств светового луча и особенностей различных отражательных поверхностей.</a:t>
            </a:r>
            <a:br>
              <a:rPr lang="ru-RU" sz="1800" dirty="0"/>
            </a:br>
            <a:r>
              <a:rPr lang="ru-RU" sz="1800" dirty="0"/>
              <a:t>Дети сами смогут сделать себе радугу, и поиграть в комнате «Кривых зеркал</a:t>
            </a:r>
            <a:r>
              <a:rPr lang="ru-RU" sz="1800" dirty="0" smtClean="0"/>
              <a:t>».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895600" y="241300"/>
            <a:ext cx="843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встраиваемых зеркальных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панелей</a:t>
            </a:r>
            <a:endParaRPr lang="ru-RU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3012836"/>
            <a:ext cx="3121264" cy="3121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536" y="3440085"/>
            <a:ext cx="2308464" cy="2401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887" y="2882900"/>
            <a:ext cx="30734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7101" y="1371600"/>
            <a:ext cx="4584700" cy="35433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Ц</a:t>
            </a:r>
            <a:r>
              <a:rPr lang="ru-RU" sz="1800" dirty="0" smtClean="0"/>
              <a:t>ветные </a:t>
            </a:r>
            <a:r>
              <a:rPr lang="ru-RU" sz="1800" dirty="0"/>
              <a:t>окна позволяют детям видеть мир с другой точки зрения. Они могут также экспериментировать, смешивая окна для создания новых цветов. 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492500" y="266700"/>
            <a:ext cx="5880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 встраиваемых цветных панелей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1041400"/>
            <a:ext cx="3937000" cy="57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175847"/>
            <a:ext cx="8911687" cy="1430215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Воздушно-пузырьковая релаксационная стойка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12268"/>
          <a:stretch/>
        </p:blipFill>
        <p:spPr>
          <a:xfrm>
            <a:off x="3028208" y="2512057"/>
            <a:ext cx="3067792" cy="4020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16" y="2512057"/>
            <a:ext cx="3121940" cy="40173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66646" y="1348154"/>
            <a:ext cx="791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Неотъемлемый </a:t>
            </a:r>
            <a:r>
              <a:rPr lang="ru-RU" dirty="0"/>
              <a:t>элемент сенсорной </a:t>
            </a:r>
            <a:r>
              <a:rPr lang="ru-RU" dirty="0" smtClean="0"/>
              <a:t>комнаты стимулирует </a:t>
            </a:r>
            <a:r>
              <a:rPr lang="ru-RU" dirty="0"/>
              <a:t>зрительные, тактильные и слуховые </a:t>
            </a:r>
            <a:r>
              <a:rPr lang="ru-RU" dirty="0" smtClean="0"/>
              <a:t>процессы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84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1" y="965200"/>
            <a:ext cx="4432300" cy="4343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Используются как для рисования, так и для изучения букв и цифр, долговечны и безопасны для использования как внутри, так и снаружи. </a:t>
            </a:r>
            <a:br>
              <a:rPr lang="ru-RU" sz="1800" dirty="0"/>
            </a:br>
            <a:r>
              <a:rPr lang="ru-RU" sz="1800" dirty="0"/>
              <a:t>Состав набора: маркерные панели белого цвета 8шт.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060700" y="203200"/>
            <a:ext cx="7581900" cy="50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 встраиваемых маркерных панелей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180" y="1435100"/>
            <a:ext cx="4993746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внимание!!!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67" y="1723292"/>
            <a:ext cx="6717078" cy="4481635"/>
          </a:xfrm>
        </p:spPr>
      </p:pic>
    </p:spTree>
    <p:extLst>
      <p:ext uri="{BB962C8B-B14F-4D97-AF65-F5344CB8AC3E}">
        <p14:creationId xmlns:p14="http://schemas.microsoft.com/office/powerpoint/2010/main" val="2305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0" y="257908"/>
            <a:ext cx="6018211" cy="70399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Пучек фибероптических </a:t>
            </a:r>
            <a:r>
              <a:rPr lang="ru-RU" sz="1800" b="1" dirty="0" smtClean="0"/>
              <a:t>волокон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и </a:t>
            </a:r>
            <a:r>
              <a:rPr lang="ru-RU" sz="1600" b="1" dirty="0" smtClean="0"/>
              <a:t>интерактивный </a:t>
            </a:r>
            <a:r>
              <a:rPr lang="ru-RU" sz="1600" b="1" dirty="0"/>
              <a:t>источник света </a:t>
            </a:r>
            <a:endParaRPr lang="ru-RU" sz="1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90" y="3459195"/>
            <a:ext cx="4522126" cy="3012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91" y="1232532"/>
            <a:ext cx="3069187" cy="3069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7018" y="1045029"/>
            <a:ext cx="6222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Водопад волокон, изменяющий свой цвет вдоль волокна. Совершенно безопасные волокна можно перебирать, держать, обнимать. Изменяющиеся цвета привлекают внимание, успокаивают, хорошо концентрируют внимание.  </a:t>
            </a:r>
          </a:p>
          <a:p>
            <a:r>
              <a:rPr lang="ru-RU" sz="1600" dirty="0"/>
              <a:t>Чрезвычайно эффективен для детей с дефектами зрения. </a:t>
            </a:r>
          </a:p>
        </p:txBody>
      </p:sp>
    </p:spTree>
    <p:extLst>
      <p:ext uri="{BB962C8B-B14F-4D97-AF65-F5344CB8AC3E}">
        <p14:creationId xmlns:p14="http://schemas.microsoft.com/office/powerpoint/2010/main" val="20484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869" y="2069839"/>
            <a:ext cx="4055210" cy="27034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22738"/>
            <a:ext cx="8911687" cy="7971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Зеркальная полусфера </a:t>
            </a:r>
            <a:r>
              <a:rPr lang="ru-RU" dirty="0" smtClean="0"/>
              <a:t>и источник света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43753" y="1137139"/>
            <a:ext cx="7502769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Предназначены </a:t>
            </a:r>
            <a:r>
              <a:rPr lang="ru-RU" dirty="0"/>
              <a:t>для </a:t>
            </a:r>
            <a:r>
              <a:rPr lang="ru-RU" dirty="0" smtClean="0"/>
              <a:t>создания, усиления </a:t>
            </a:r>
            <a:r>
              <a:rPr lang="ru-RU" dirty="0"/>
              <a:t>зрительных ощущений в сенсорной </a:t>
            </a:r>
            <a:r>
              <a:rPr lang="ru-RU" dirty="0" smtClean="0"/>
              <a:t>комнате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63" y="2324000"/>
            <a:ext cx="3610098" cy="428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28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34462"/>
            <a:ext cx="8911687" cy="60960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Прибор для создания светового эффекта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65" y="2110154"/>
            <a:ext cx="5385288" cy="3590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5" b="15400"/>
          <a:stretch/>
        </p:blipFill>
        <p:spPr>
          <a:xfrm>
            <a:off x="1702777" y="2334357"/>
            <a:ext cx="4598262" cy="3141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6646" y="1008185"/>
            <a:ext cx="8737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Применяется </a:t>
            </a:r>
            <a:r>
              <a:rPr lang="ru-RU" dirty="0"/>
              <a:t>для создания успокаивающего релаксационного светового </a:t>
            </a:r>
            <a:r>
              <a:rPr lang="ru-RU" dirty="0" smtClean="0"/>
              <a:t>эффекта, </a:t>
            </a:r>
            <a:r>
              <a:rPr lang="ru-RU" dirty="0"/>
              <a:t>а также для декоративного оформления </a:t>
            </a:r>
            <a:r>
              <a:rPr lang="ru-RU" dirty="0" smtClean="0"/>
              <a:t>интерьера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3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846" y="304800"/>
            <a:ext cx="9804765" cy="114797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Световой проектор со встроенным </a:t>
            </a:r>
            <a:r>
              <a:rPr lang="ru-RU" sz="2800" dirty="0" smtClean="0"/>
              <a:t>ротатором и колесо </a:t>
            </a:r>
            <a:r>
              <a:rPr lang="ru-RU" sz="2800" dirty="0"/>
              <a:t>спецэффектов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59" y="2679513"/>
            <a:ext cx="5709138" cy="3803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9846" y="1570892"/>
            <a:ext cx="917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Помогает расслабиться, оказывает зрительную стимуляцию, развивает фантазию. Также применим для познавательных и развивающих игр.</a:t>
            </a:r>
          </a:p>
        </p:txBody>
      </p:sp>
    </p:spTree>
    <p:extLst>
      <p:ext uri="{BB962C8B-B14F-4D97-AF65-F5344CB8AC3E}">
        <p14:creationId xmlns:p14="http://schemas.microsoft.com/office/powerpoint/2010/main" val="20967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Мягкая зона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/>
          <a:stretch/>
        </p:blipFill>
        <p:spPr>
          <a:xfrm>
            <a:off x="7942427" y="2252784"/>
            <a:ext cx="3840401" cy="4312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24" y="2445238"/>
            <a:ext cx="5331511" cy="39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873</TotalTime>
  <Words>1095</Words>
  <Application>Microsoft Office PowerPoint</Application>
  <PresentationFormat>Произвольный</PresentationFormat>
  <Paragraphs>105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Легкий дым</vt:lpstr>
      <vt:lpstr>Характеристика комплекта оборудования для детей с ОВЗ</vt:lpstr>
      <vt:lpstr>Комплект оборудования по программе «Доступная среда»,  поставка для образовательных организаций Кемеровской области  с обучающимися с ограниченными возможностями здоровья   департамента образования и науки Кемеровской области </vt:lpstr>
      <vt:lpstr>Сенсорная комната - это организованная особым образом окружающая среда, состоящая из множества различного рода стимуляторов,  которые воздействуют на органы зрения, слуха,  осязания и вестибулярные рецепторы.  </vt:lpstr>
      <vt:lpstr>Воздушно-пузырьковая релаксационная стойка </vt:lpstr>
      <vt:lpstr>Пучек фибероптических волокон и интерактивный источник света </vt:lpstr>
      <vt:lpstr>Зеркальная полусфера и источник света </vt:lpstr>
      <vt:lpstr>Прибор для создания светового эффекта</vt:lpstr>
      <vt:lpstr>Световой проектор со встроенным ротатором и колесо спецэффектов </vt:lpstr>
      <vt:lpstr>Мягкая зона</vt:lpstr>
      <vt:lpstr>Тактильное оборудование</vt:lpstr>
      <vt:lpstr>Тактильно-развивающая панель «Пруд» (или «Озеро»)  Лабиринт и движущиеся элементы (лягушата) помогают развивать мелкую моторику</vt:lpstr>
      <vt:lpstr>Мягкие набивные животные стимулируют тактильное и эмоциональное развитие. Набор состоит из 6 шт. (гусеницы, ежи и дикобраз).  Также можно проводить игру по сортировке по цвету и по виду животного. </vt:lpstr>
      <vt:lpstr>Симметричный двойной лабиринт для подготовки руки к письму Треугольники Улитки</vt:lpstr>
      <vt:lpstr>Игра – балансир «Сова», «Пчела»</vt:lpstr>
      <vt:lpstr>Оборудование для ЛФК</vt:lpstr>
      <vt:lpstr>Многофункциональное устройство для развития координации движений Корректирующая горка</vt:lpstr>
      <vt:lpstr>Гибкий модуль большой – вибродорожка большая </vt:lpstr>
      <vt:lpstr>Устройство для развития вестибулярного аппарата</vt:lpstr>
      <vt:lpstr>Устройство для развития мелкой моторики, стимулирования работы суставов </vt:lpstr>
      <vt:lpstr>Тренажер для ног</vt:lpstr>
      <vt:lpstr>Подходит для спортивных игр, фитнеса, реабилитации.  Способствует укреплению мышц, улучшению координации и баланса, имеет ребристую нескользящую поверхность. Не выскальзывает из руки. Благодаря мягкой форме адаптируется к силе захвата.  Вес 1 кг. </vt:lpstr>
      <vt:lpstr>Мяч универсален и подходит для разных видов спорта. Также можно использовать для физиотерапии в качестве реабилитации после травм.  Развивает физическую подготовку, силу, скорость, выносливость, координацию. Можно использовать в качестве вспомогательного средства при выполнении упражнений на пресс и отжиманиях. </vt:lpstr>
      <vt:lpstr>Кубик полезен для спины и расслабляет всё тело. Во время приподнимания ног, давление на межпозвоночные диски значительно снижается, также снижается напряжение мышц. Это приносит облегчение в случае венозных и лимфатических проблем, мышечного напряжения и нарушений кровообращения.</vt:lpstr>
      <vt:lpstr>Игра включает: тканевые ракетки 2 шт.; игровой мяч. Тканевая ракетка представляет собой хлопковое полотно размером (ДхШ) 41х20 см., закрепленное на двух деревянных ручках.</vt:lpstr>
      <vt:lpstr>Выполнено в виде закольцованной ленты и позволяет детям передвигаться группой вперед и назад внутри кольца, перемещая над собой полотно по ходу движения.  Длина полотна 7 м, Ширина полотна 50 см. Материал полотна – полиэстер.</vt:lpstr>
      <vt:lpstr>Гимнастическая подушка предназначена для развития координации и стабилизации движений. Подушка оснащена стабилизирующей платформой и специальной противоскользящей поверхностью. Имеет клапан для регулировки объема воздуха. </vt:lpstr>
      <vt:lpstr>Имеет анатомическую форму. Количество зон массажа 6. Возможность массажного воздействия как на все зоны одновременно, так и по отдельности.</vt:lpstr>
      <vt:lpstr>Выполнен из искусственной кожи, наполнен полистиролом,  диаметр 18 см.  имеет петлю – ручку длиной 18 см, вес 1000 гр.  </vt:lpstr>
      <vt:lpstr>Мяч можно использовать для игры в футбол и бейсбол, а также для бросания друг другу.  Успешно применяется в терапии и реабилитации.  </vt:lpstr>
      <vt:lpstr>Мяч изготовлен из мягкого пластика, прыгает почти как резиновый мяч. Заполнен водой и блестящими полосками. Подходит для игровой деятельности, развития эмоционального сферы и координации движений, зрительного и тактильного восприятия.</vt:lpstr>
      <vt:lpstr>Предназначен для развития моторики рук,  включает 6 мячей разного цветового исполнения. Оболочка мяча изготовлена из эластичного материала. Наполнение мяча – гель. Диаметр мяча 9 см. Вес мяча 300 г.</vt:lpstr>
      <vt:lpstr>Благодаря используемому материалу не скользит и легко удерживается в руках. Имеет две ручки для захвата. Подходит в качестве гантели, медицинского мяча или гири.</vt:lpstr>
      <vt:lpstr>Можно качаться, поворачиваться, пружинить. Способствует развитию вестибулярной системы. Имеет выпуклости для защиты пальцев. </vt:lpstr>
      <vt:lpstr>Набор для групповых игровых занятий</vt:lpstr>
      <vt:lpstr>Развития пространственных представлений. Яркие и мягкие цвета деталей помогают создать спокойную, благоприятную для детей, психологически комфортную игровую среду. </vt:lpstr>
      <vt:lpstr>При помощи этого конструктора дети в процессе игры смогут уже в раннем возрасте развить пространственное мышление, осваивая работу с двух- и трёхмерными фигурами.  Отличная возможность для детей ознакомиться с основами строительства. </vt:lpstr>
      <vt:lpstr>Игры с шестеренками, позволяют формировать у детей понимание работы механизмов и формирует первичные представления об основах робототехники.</vt:lpstr>
      <vt:lpstr>Состоит из зеркальных панелей 5 разных видов, в том числе выпуклых и вогнутых. Встраиваемые зеркальные панели, позволяет провести интересные исследования свойств светового луча и особенностей различных отражательных поверхностей. Дети сами смогут сделать себе радугу, и поиграть в комнате «Кривых зеркал».</vt:lpstr>
      <vt:lpstr>Цветные окна позволяют детям видеть мир с другой точки зрения. Они могут также экспериментировать, смешивая окна для создания новых цветов.  </vt:lpstr>
      <vt:lpstr>Используются как для рисования, так и для изучения букв и цифр, долговечны и безопасны для использования как внутри, так и снаружи.  Состав набора: маркерные панели белого цвета 8шт. 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сенсорной комнаты в о</dc:title>
  <dc:creator>User</dc:creator>
  <cp:lastModifiedBy>Екатерина Евгеньевна Кузнецова</cp:lastModifiedBy>
  <cp:revision>67</cp:revision>
  <cp:lastPrinted>2018-05-15T07:00:24Z</cp:lastPrinted>
  <dcterms:created xsi:type="dcterms:W3CDTF">2017-12-07T18:40:07Z</dcterms:created>
  <dcterms:modified xsi:type="dcterms:W3CDTF">2019-01-28T08:03:54Z</dcterms:modified>
</cp:coreProperties>
</file>