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63" r:id="rId6"/>
    <p:sldId id="258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5" r:id="rId16"/>
    <p:sldId id="276" r:id="rId17"/>
    <p:sldId id="273" r:id="rId18"/>
    <p:sldId id="274" r:id="rId19"/>
    <p:sldId id="277" r:id="rId20"/>
    <p:sldId id="278" r:id="rId21"/>
    <p:sldId id="282" r:id="rId22"/>
    <p:sldId id="279" r:id="rId23"/>
    <p:sldId id="280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0"/>
            <a:ext cx="4176464" cy="400506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Болезни </a:t>
            </a:r>
            <a:b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уха, горла и носа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7304856" cy="2304256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Ефимова Надежда Ивановна,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ДО «Дом детского творчества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Рудничного района г. Кемерово»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ablan.ru/uploads/posts/2015-09/1441190594_2014-08-22_1137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990537" cy="3019425"/>
          </a:xfrm>
          <a:prstGeom prst="rect">
            <a:avLst/>
          </a:prstGeom>
          <a:noFill/>
          <a:ln w="9525">
            <a:solidFill>
              <a:schemeClr val="accent1">
                <a:alpha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Постановка согревающего компресса на область уха</a:t>
            </a:r>
            <a:r>
              <a:rPr lang="ru-RU" sz="4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988840"/>
            <a:ext cx="5400600" cy="4464496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сложенной в несколько слоёв марлевой салфетке проделывают прорезь для ушной раковины.</a:t>
            </a:r>
          </a:p>
          <a:p>
            <a:pPr lvl="0"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Марлевую салфетку смачивают в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тёплом 5%-ом растворе спирта или 2%-ом растворе соды.</a:t>
            </a:r>
          </a:p>
          <a:p>
            <a:pPr lvl="0"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Поверх салфетки кладут вощёную бумагу (или полиэтилен).</a:t>
            </a:r>
          </a:p>
          <a:p>
            <a:pPr lvl="0"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Последней кладут вату.</a:t>
            </a:r>
          </a:p>
          <a:p>
            <a:pPr lvl="0"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Укрепляют компресс бинтом.</a:t>
            </a:r>
          </a:p>
          <a:p>
            <a:pPr lvl="0"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Компресс меняют каждые 4 часа (или оставляют на ночь).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http://mamadoktor.ru/wp-content/uploads/2015/04/kompress_na_ucho2.jpg"/>
          <p:cNvPicPr/>
          <p:nvPr/>
        </p:nvPicPr>
        <p:blipFill>
          <a:blip r:embed="rId2" cstate="print"/>
          <a:srcRect b="12200"/>
          <a:stretch>
            <a:fillRect/>
          </a:stretch>
        </p:blipFill>
        <p:spPr bwMode="auto">
          <a:xfrm>
            <a:off x="251520" y="2708920"/>
            <a:ext cx="2952328" cy="2376264"/>
          </a:xfrm>
          <a:prstGeom prst="rect">
            <a:avLst/>
          </a:prstGeom>
          <a:noFill/>
          <a:ln w="9525">
            <a:solidFill>
              <a:schemeClr val="accent1">
                <a:alpha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такое горло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47260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Горло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комплекс анатомических образований, выполняющих ряд важнейших функций</a:t>
            </a:r>
            <a:endParaRPr lang="ru-RU" sz="2400" dirty="0"/>
          </a:p>
        </p:txBody>
      </p:sp>
      <p:pic>
        <p:nvPicPr>
          <p:cNvPr id="4" name="Рисунок 3" descr="C:\Users\NI.Efimova\Desktop\Горло 001.jpg"/>
          <p:cNvPicPr/>
          <p:nvPr/>
        </p:nvPicPr>
        <p:blipFill>
          <a:blip r:embed="rId2" cstate="print"/>
          <a:srcRect t="32159" r="51577" b="22026"/>
          <a:stretch>
            <a:fillRect/>
          </a:stretch>
        </p:blipFill>
        <p:spPr bwMode="auto">
          <a:xfrm>
            <a:off x="1547664" y="1988840"/>
            <a:ext cx="6336704" cy="4608512"/>
          </a:xfrm>
          <a:prstGeom prst="rect">
            <a:avLst/>
          </a:prstGeom>
          <a:noFill/>
          <a:ln w="9525">
            <a:solidFill>
              <a:schemeClr val="accent1">
                <a:alpha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Понятие об ангине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Ангина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тонзиллит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– это инфекционное заболевание, которое характеризуется острым воспалением небных миндалин.</a:t>
            </a:r>
          </a:p>
          <a:p>
            <a:pPr algn="just"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Факторы, способствующие заболеванию:</a:t>
            </a:r>
          </a:p>
          <a:p>
            <a:pPr lvl="0" algn="just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Различные микробы (чаще – стрептококк).</a:t>
            </a:r>
          </a:p>
          <a:p>
            <a:pPr lvl="0" algn="just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Контакт с больным ангиной.</a:t>
            </a:r>
          </a:p>
          <a:p>
            <a:pPr lvl="0" algn="just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Использование посуды, бывшей в употреблении больным (плохо продезинфицированной).</a:t>
            </a:r>
          </a:p>
          <a:p>
            <a:pPr lvl="0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Переохлаждение (резкое колебание температуры воздуха). Хронический тонзиллит.</a:t>
            </a:r>
          </a:p>
          <a:p>
            <a:pPr lvl="0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Различные раздражающие вещества, систематически попадающие в глотку (алкоголь  и др.).</a:t>
            </a:r>
          </a:p>
          <a:p>
            <a:pPr lvl="0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Болезни носоглотки, при которых нарушается дыхание через нос – аденоиды, гайморит и т.д.</a:t>
            </a:r>
          </a:p>
          <a:p>
            <a:pPr lvl="0" algn="just"/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NI.Efimova\Desktop\Материал для презентации Болезни уха, уха и носа\ангина 001.jpg"/>
          <p:cNvPicPr>
            <a:picLocks noGrp="1"/>
          </p:cNvPicPr>
          <p:nvPr>
            <p:ph idx="1"/>
          </p:nvPr>
        </p:nvPicPr>
        <p:blipFill>
          <a:blip r:embed="rId2" cstate="print"/>
          <a:srcRect l="50685" t="30222" r="8896" b="50408"/>
          <a:stretch>
            <a:fillRect/>
          </a:stretch>
        </p:blipFill>
        <p:spPr bwMode="auto">
          <a:xfrm>
            <a:off x="3851920" y="4293096"/>
            <a:ext cx="2952328" cy="2448272"/>
          </a:xfrm>
          <a:prstGeom prst="rect">
            <a:avLst/>
          </a:prstGeom>
          <a:noFill/>
          <a:ln w="9525">
            <a:solidFill>
              <a:schemeClr val="accent1">
                <a:alpha val="95000"/>
              </a:schemeClr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Симптомы ангины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836712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Недомогание, слабость, тяжесть в голове.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 в горле при глотании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Сухость и саднение (першение) в горле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больному кажется, что горло сузилось, отсюда название «ангина» - в переводе с латинского – «сжимать», «стеснять».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температуры тела до 38-39</a:t>
            </a:r>
            <a:r>
              <a:rPr lang="ru-RU" sz="24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градусов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Местные изменения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(от покраснения и увеличения миндалин до образования гнойных налётов).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Возможно увеличение и болезненность лимфатических узлов в области шеи.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Осложнения ангины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Околоминдаликовый (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паратонзиллярный) абсцесс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(повышение температуры тела до 39-40 градусов, боли в горле, не связанные с глотанием, сильное увеличение шейных лимфатических узлов).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Воспаление почек (пиелонефрит).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Ревматизм.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Изолированное поражение суставов.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Изолированное поражение сердца.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Переход в хронический тонзиллит.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Уход за больным с ангиной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47500" lnSpcReduction="20000"/>
          </a:bodyPr>
          <a:lstStyle/>
          <a:p>
            <a:pPr lvl="0" algn="just"/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Постельный режим 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(в первые дни и до нормализации температуры).</a:t>
            </a:r>
          </a:p>
          <a:p>
            <a:pPr lvl="0" algn="just"/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Щадящее питание 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(полужидкая, протёртая пища), разнообразное и витаминизированное; не рекомендуется острая, грубая и горячая пища.</a:t>
            </a:r>
          </a:p>
          <a:p>
            <a:pPr lvl="0" algn="just"/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Обильное частое питьё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(тёплое молоко с Боржоми, чай с лимоном).</a:t>
            </a:r>
          </a:p>
          <a:p>
            <a:pPr lvl="0" algn="just"/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Частое полоскание горла дезинфицирующими растворами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, отварами трав; при полоскании горла голову необходимо сильно запрокидывать назад.</a:t>
            </a:r>
          </a:p>
          <a:p>
            <a:pPr lvl="0" algn="just"/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Отдельная посуда, полотенце для больного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Чаще мыть руки (при уходе за больным), 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используя дезинфицирующие средства.</a:t>
            </a:r>
          </a:p>
          <a:p>
            <a:pPr lvl="0" algn="just"/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Посуду больного нужно тщательно кипятить 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в 2%-ом содовом растворе в течение 10-15 минут, затем промыть.</a:t>
            </a:r>
          </a:p>
          <a:p>
            <a:pPr lvl="0" algn="just"/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Бельё больного стирают отдельно.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Натуральные средства при ангине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Календула лекарственная или ноготки (цвет)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виде отвара (15,0 – 200,0) или настойки (25,0), разведённой (1 чайная ложка на ½ стакана воды); применяют для полосканий горла.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Ромашка пахучая (трава)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виде отвара (15,0 – 200,0); принимают по 2-3 столовые ложки 4 раза в день.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Лук репчатый огородный (луковица)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виде свежего сока, медленно проглатывают (по 1 чайной ложке 4 раза в день).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сохранить горло здоровым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Старайтесь дышать через нос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 является фильтром для бактерий и других вредных раздражителей.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Следите за тем, чтобы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Вашей диете было как можно больше витаминов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в изобилии содержатся во фруктах и овощах. Витамины очень важны для поддержания иммунной системы.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холодной погоде надевайте тёплую одежду из нескольких слоёв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чтобы не мерзнуть и контролировать температуру  тела, в зависимости от того, где Вы находитесь и чем занимаетесь.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Постарайтесь отказаться от курения (если курите)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держитесь подальше от табачного дыма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других курильщиков.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Понятие о гайморите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Гайморит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это воспаление гайморовой пазухи носа. Это наиболее часто встречающийся из всех видов синуситов (воспалений пазух носа).</a:t>
            </a: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      Способствующие факторы: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Заложенность в носу или продолжительный насморк.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Грипп и другие ОРВИ.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Корь.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Скарлатина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Симптомы гайморита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Болезненность при надавливании на больную сторону.</a:t>
            </a:r>
          </a:p>
          <a:p>
            <a:pPr lvl="0"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Заложенность в носу или длительный (гнойный) насморк.</a:t>
            </a:r>
          </a:p>
          <a:p>
            <a:pPr lvl="0"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Затруднённое носовое дыхание, гнусавость голоса.</a:t>
            </a:r>
          </a:p>
          <a:p>
            <a:pPr lvl="0"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Потеря обоняния (потеря запаха).</a:t>
            </a:r>
          </a:p>
          <a:p>
            <a:pPr lvl="0"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Головная боль, которая может отдавать в область лба, виска, зубов.</a:t>
            </a:r>
          </a:p>
          <a:p>
            <a:pPr lvl="0"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Субфебрильная температура тела.</a:t>
            </a:r>
          </a:p>
          <a:p>
            <a:pPr lvl="0"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Быстрая утомляемость при умственной работе.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Строение уха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sluhovoj-apparat.ru/wp-content/uploads/stroenie_uha.jpg"/>
          <p:cNvPicPr>
            <a:picLocks noGrp="1"/>
          </p:cNvPicPr>
          <p:nvPr>
            <p:ph idx="1"/>
          </p:nvPr>
        </p:nvPicPr>
        <p:blipFill>
          <a:blip r:embed="rId2" cstate="print"/>
          <a:srcRect t="14628"/>
          <a:stretch>
            <a:fillRect/>
          </a:stretch>
        </p:blipFill>
        <p:spPr bwMode="auto">
          <a:xfrm>
            <a:off x="899592" y="1412776"/>
            <a:ext cx="7212631" cy="4824536"/>
          </a:xfrm>
          <a:prstGeom prst="rect">
            <a:avLst/>
          </a:prstGeom>
          <a:noFill/>
          <a:ln w="9525">
            <a:solidFill>
              <a:schemeClr val="accent1">
                <a:alpha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Уход за больным с гайморитом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Рекомендации при сморкании (каждую половину носа следует освобождать отдельно, плотно закрывая другую, чтобы слизь не попадала в евстахиеву (слуховую) трубу и в среднее ухо).</a:t>
            </a:r>
          </a:p>
          <a:p>
            <a:pPr lvl="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Производят (при необходимости) закапывание капель в нос или точечный массаж.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Техника закапывания 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капель в нос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772816"/>
            <a:ext cx="4834880" cy="4608512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Больной лежит на спине или сидит с запрокинутой головой, при этом голова его немного повёрнута в ту сторону, с которой нужно закапывать капли.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Производят закапывание капель в нос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пип</a:t>
            </a:r>
            <a:endParaRPr lang="ru-RU" dirty="0"/>
          </a:p>
        </p:txBody>
      </p:sp>
      <p:pic>
        <p:nvPicPr>
          <p:cNvPr id="4" name="Рисунок 3" descr="http://vashnos.ru/wp-content/uploads/2015/08/shutterstoc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3384376" cy="2448272"/>
          </a:xfrm>
          <a:prstGeom prst="rect">
            <a:avLst/>
          </a:prstGeom>
          <a:noFill/>
          <a:ln w="9525">
            <a:solidFill>
              <a:schemeClr val="accent1">
                <a:alpha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Точечный массаж при насморке </a:t>
            </a: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(заложенности носа)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628800"/>
            <a:ext cx="4762872" cy="489654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Точки расположены так: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 середине надбровных дуг (симметричная точка).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 лбу между бровей (несимметричная точка).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У крыльев носа (симметричная точка).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Над проекцией гайморовых пазух носа (симметричная точка).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Массируйте их, не очень сильно надавливая, по нескольку раз в день, в течение 2-3 минут каждую точку.</a:t>
            </a:r>
          </a:p>
          <a:p>
            <a:endParaRPr lang="ru-RU" dirty="0"/>
          </a:p>
        </p:txBody>
      </p:sp>
      <p:pic>
        <p:nvPicPr>
          <p:cNvPr id="4" name="Рисунок 3" descr="http://www.cheaprooms.com/images/traveling/hotels/1000000/800000/798700/798643/798643_104_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3686175" cy="2764631"/>
          </a:xfrm>
          <a:prstGeom prst="rect">
            <a:avLst/>
          </a:prstGeom>
          <a:noFill/>
          <a:ln w="9525">
            <a:solidFill>
              <a:schemeClr val="accent1">
                <a:alpha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Профилактика заболеваний 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уха, горла и носа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Своевременное и правильное лечение ОРВИ, гриппа.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Лечение заболеваний зубов и носоглотки.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Лечение аденоидных разрастаний (аденотомия при необходимости).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Исправление искривлённой носовой перегородки.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Закаливание.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Правильное физическое развитие.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Вопросы для учащихся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наружного отита, назовите его симптомы.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такое средний отит и каковы его симптомы.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внутреннего отита (лабиринтита) и укажите его симптомы.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Уход за больным при среднем отите.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ангины, перечислите её симптомы.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осложнения ангины.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Уход за больным при ангине.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Понятие о гайморите, каковы его симптомы?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Профилактика заболеваний уха, горла и носа.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0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Понятие об отите</a:t>
            </a: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556792"/>
            <a:ext cx="7560840" cy="4569371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Отит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воспаление уха.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Виды отитов: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наружный отит;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средний;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внутренний (лабиринтит).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Наружный отит</a:t>
            </a: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504056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500" b="1" dirty="0" smtClean="0"/>
              <a:t>        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Наружный отит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это воспаление наружного уха, которое возникает в результате проникновения микробов в кожу наружного слухового прохода.</a:t>
            </a:r>
          </a:p>
          <a:p>
            <a:pPr algn="just"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       Способствующие факторы: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расчёсы;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повреждения при укусе насекомых;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ожоги и обморожения;</a:t>
            </a:r>
          </a:p>
          <a:p>
            <a:pPr lvl="0"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манипуляции в ухе пальцами, спичками, булавками, шпильками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Симптомы наружного отита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437112"/>
            <a:ext cx="6933456" cy="1617043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зуд;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 (редко);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нарушений слуха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бывает!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pedclerk.uchicago.edu/sites/pedclerk.uchicago.edu/files/uploads/frostbite%20ear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2"/>
            <a:ext cx="3672408" cy="3240360"/>
          </a:xfrm>
          <a:prstGeom prst="rect">
            <a:avLst/>
          </a:prstGeom>
          <a:noFill/>
          <a:ln w="9525">
            <a:solidFill>
              <a:schemeClr val="accent1">
                <a:alpha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Средний отит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27584" y="1424075"/>
            <a:ext cx="777686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Средний отит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воспаление среднего уха, которое возникает в результате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проникновения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микробов в барабанную полость, главным образом через евстахиеву (слуховую) трубу из верхних дыхательных путей (при гриппе, других ОРВИ, кори, скарлатине).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Способствующие факторы: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Аденоидные разрастания (аденоиды).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Полипы носа.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Искривления носовой перегородки.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Симптомы среднего отита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844824"/>
            <a:ext cx="5410944" cy="428133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Повышение температуры тела до 38-39 градусов.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Неприятная заложенность в ухе.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Сильная боль в ухе.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Значительное понижение слуха.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Вытекание гноя из наружного слухового прохода (гной прорывается через образовавшееся в барабанной перепонке отверстие).</a:t>
            </a:r>
          </a:p>
          <a:p>
            <a:endParaRPr lang="ru-RU" dirty="0"/>
          </a:p>
        </p:txBody>
      </p:sp>
      <p:pic>
        <p:nvPicPr>
          <p:cNvPr id="4" name="Содержимое 3" descr="C:\Users\NI.Efimova\Desktop\Материал для презентации Болезни уха, уха и носа\Отит 001.jpg"/>
          <p:cNvPicPr>
            <a:picLocks/>
          </p:cNvPicPr>
          <p:nvPr/>
        </p:nvPicPr>
        <p:blipFill>
          <a:blip r:embed="rId2" cstate="print"/>
          <a:srcRect l="67985" t="35939" r="1871" b="43524"/>
          <a:stretch>
            <a:fillRect/>
          </a:stretch>
        </p:blipFill>
        <p:spPr bwMode="auto">
          <a:xfrm>
            <a:off x="251520" y="1988840"/>
            <a:ext cx="2664296" cy="2808312"/>
          </a:xfrm>
          <a:prstGeom prst="rect">
            <a:avLst/>
          </a:prstGeom>
          <a:noFill/>
          <a:ln w="9525">
            <a:solidFill>
              <a:schemeClr val="accent1">
                <a:alpha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Внутренний отит </a:t>
            </a:r>
            <a:b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(лабиринтит)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    Лабиринтит </a:t>
            </a: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это воспаление внутреннего уха или лабиринта.</a:t>
            </a:r>
          </a:p>
          <a:p>
            <a:pPr algn="just">
              <a:buNone/>
            </a:pPr>
            <a:r>
              <a:rPr lang="ru-RU" sz="41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Симптомы:</a:t>
            </a:r>
          </a:p>
          <a:p>
            <a:pPr lvl="0" algn="just"/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Головокружение.</a:t>
            </a:r>
          </a:p>
          <a:p>
            <a:pPr lvl="0" algn="just"/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Тошнота (иногда рвота).</a:t>
            </a:r>
          </a:p>
          <a:p>
            <a:pPr lvl="0" algn="just"/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Нарушение равновесия.</a:t>
            </a:r>
          </a:p>
          <a:p>
            <a:pPr lvl="0" algn="just"/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Неуверенность при ходьбе (шаткая походка и др.).</a:t>
            </a:r>
          </a:p>
          <a:p>
            <a:pPr algn="just">
              <a:buNone/>
            </a:pP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          Осложнения:</a:t>
            </a:r>
          </a:p>
          <a:p>
            <a:pPr lvl="0" algn="just"/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Менингит (воспаление мозговой оболочки).</a:t>
            </a:r>
          </a:p>
          <a:p>
            <a:pPr lvl="0" algn="just"/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Сепсис (общее заражение крови).</a:t>
            </a:r>
          </a:p>
          <a:p>
            <a:pPr lvl="0" algn="just"/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Абсцесс мозговой ткани.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Уход за больным при среднем отите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Закапывание капель в ухо.</a:t>
            </a:r>
          </a:p>
          <a:p>
            <a:pPr lvl="0"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Накладывание согревающего компресса на область уха.</a:t>
            </a:r>
          </a:p>
          <a:p>
            <a:pPr lvl="0"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 необходимости проводят прокол барабанной перепонки (парацентез). Если его не произвести, может возникнуть осложнение – менингит, энцефалит и др.</a:t>
            </a:r>
          </a:p>
          <a:p>
            <a:pPr algn="ctr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Техника закапывания капель в ухо:</a:t>
            </a:r>
          </a:p>
          <a:p>
            <a:pPr lvl="0" algn="just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Лекарство перед закапыванием в ухо подогревают до 37 градусов (на водяной бане).</a:t>
            </a:r>
          </a:p>
          <a:p>
            <a:pPr lvl="0" algn="just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Больного укладывают на бок, противоположный от закапывания.</a:t>
            </a:r>
          </a:p>
          <a:p>
            <a:pPr lvl="0" algn="just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Ухо взрослого при этом слегка оттягивают вверх и кзади, а ребёнка – книзу.</a:t>
            </a:r>
          </a:p>
          <a:p>
            <a:pPr lvl="0" algn="just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Производят закапывание капель в ухо из пипетки.</a:t>
            </a:r>
          </a:p>
          <a:p>
            <a:pPr>
              <a:buNone/>
            </a:pPr>
            <a:endParaRPr lang="ru-RU" sz="3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1281</Words>
  <Application>Microsoft Office PowerPoint</Application>
  <PresentationFormat>Экран (4:3)</PresentationFormat>
  <Paragraphs>155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Болезни  уха, горла и носа</vt:lpstr>
      <vt:lpstr>Строение уха</vt:lpstr>
      <vt:lpstr> Понятие об отите </vt:lpstr>
      <vt:lpstr> Наружный отит </vt:lpstr>
      <vt:lpstr> Симптомы наружного отита </vt:lpstr>
      <vt:lpstr>Средний отит</vt:lpstr>
      <vt:lpstr>Симптомы среднего отита</vt:lpstr>
      <vt:lpstr> Внутренний отит  (лабиринтит)  </vt:lpstr>
      <vt:lpstr> Уход за больным при среднем отите </vt:lpstr>
      <vt:lpstr> Постановка согревающего компресса на область уха </vt:lpstr>
      <vt:lpstr>Что такое горло</vt:lpstr>
      <vt:lpstr> Понятие об ангине </vt:lpstr>
      <vt:lpstr>Симптомы ангины</vt:lpstr>
      <vt:lpstr> Осложнения ангины </vt:lpstr>
      <vt:lpstr>Уход за больным с ангиной</vt:lpstr>
      <vt:lpstr>Натуральные средства при ангине  </vt:lpstr>
      <vt:lpstr>Как сохранить горло здоровым</vt:lpstr>
      <vt:lpstr> Понятие о гайморите </vt:lpstr>
      <vt:lpstr>Симптомы гайморита</vt:lpstr>
      <vt:lpstr>Уход за больным с гайморитом</vt:lpstr>
      <vt:lpstr>Техника закапывания  капель в нос</vt:lpstr>
      <vt:lpstr> Точечный массаж при насморке (заложенности носа) </vt:lpstr>
      <vt:lpstr>Профилактика заболеваний  уха, горла и носа</vt:lpstr>
      <vt:lpstr>Вопросы для учащихся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 Ивановна Ефимова</dc:creator>
  <cp:lastModifiedBy>DNS</cp:lastModifiedBy>
  <cp:revision>71</cp:revision>
  <dcterms:created xsi:type="dcterms:W3CDTF">2016-03-18T05:42:10Z</dcterms:created>
  <dcterms:modified xsi:type="dcterms:W3CDTF">2020-04-16T02:06:06Z</dcterms:modified>
</cp:coreProperties>
</file>