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3852D-45E1-437C-8BDE-DE2C70FA042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6BB65-D36F-4B5C-8F38-A2B018113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3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6BB65-D36F-4B5C-8F38-A2B018113CE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Бронхит. </a:t>
            </a:r>
            <a:b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Бронхиальная астма</a:t>
            </a:r>
            <a:b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7376864" cy="295232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Ефимова Надежда Ивановна,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ДО «Дом детского творчества 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Рудничного района г. Кемерово»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Фитотерапия </a:t>
            </a:r>
            <a:b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(отхаркивающие средства)</a:t>
            </a:r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4608512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Горец птичий, спорыш (трава)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виде отвара (20,0 – 200,0); принимать по 1ст. л. 3 раза в день.</a:t>
            </a:r>
          </a:p>
          <a:p>
            <a:pPr lvl="0" algn="just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Девясил высокий (корень)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виде отвара (20,0 – 200,0), с добавлением мёда (на 1 стакан отвара – 1 ст. л. мёда);  принимают эту смесь по 1 ст. л. 3 раза в день.</a:t>
            </a:r>
          </a:p>
          <a:p>
            <a:pPr lvl="0" algn="just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Алтей лекарственный (корень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виде отвара (6,0 – 180,0);   принимают по 1 ст. л. через каждые 2 часа (можно с мёдом).</a:t>
            </a:r>
          </a:p>
          <a:p>
            <a:pPr lvl="0" algn="just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Подорожник большой (листья)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виде отвара (10,0 – 200,0); принимать по 1 ст. л. 4 раза в день.</a:t>
            </a:r>
          </a:p>
          <a:p>
            <a:pPr lvl="0" algn="just">
              <a:lnSpc>
                <a:spcPct val="12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Редька чёрная (корнеплод)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полезен сок редьки с мёдом (на 1 часть сока – 2 части мёда); принимать по 1 ст. л. (детям – по 1 ч. л.) 3 раза в день.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Бронхиальная астма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4785395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i="1" dirty="0" smtClean="0"/>
              <a:t>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Бронхиальная астма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хроническое заболевание органов дыхания, при котором периодически  возникают приступы удушья из-за спазма (сужения) мускулатуры бронхов, отёка слизистой оболочки и закупорки бронхов вязким отделяемым (мокротой).</a:t>
            </a:r>
          </a:p>
          <a:p>
            <a:pPr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Причины:</a:t>
            </a:r>
          </a:p>
          <a:p>
            <a:pPr lvl="0" algn="just">
              <a:lnSpc>
                <a:spcPct val="12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нервные потрясения;</a:t>
            </a:r>
          </a:p>
          <a:p>
            <a:pPr lvl="0" algn="just">
              <a:lnSpc>
                <a:spcPct val="12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различные инфекционные болезни (хроническая пневмония, хронический бронхит, частые ОРВИ);</a:t>
            </a:r>
          </a:p>
          <a:p>
            <a:pPr lvl="0" algn="just">
              <a:lnSpc>
                <a:spcPct val="12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непереносимость запахов (духов, цветов, сена, бензина и т.п.).</a:t>
            </a:r>
          </a:p>
          <a:p>
            <a:pPr algn="just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i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Симптомы:</a:t>
            </a:r>
          </a:p>
          <a:p>
            <a:pPr lvl="0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симптом – приступы удушья с затруднённым выдохом, во время которого больной задыхается;</a:t>
            </a:r>
          </a:p>
          <a:p>
            <a:pPr lvl="0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лицо и руки у больного синеют;</a:t>
            </a:r>
          </a:p>
          <a:p>
            <a:pPr lvl="0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кожа покрывается холодным липким потом;</a:t>
            </a:r>
          </a:p>
          <a:p>
            <a:pPr lvl="0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дыхания слышны сухие свистящие хрипы (даже на расстоянии от больного);</a:t>
            </a:r>
          </a:p>
          <a:p>
            <a:pPr lvl="0" algn="just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кашель сухой, удушающий (без мокроты или с выделением небольшого количества вязкой, плохо отходящей мокроты). </a:t>
            </a: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Первая помощь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4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приступе бронхиальной астмы</a:t>
            </a:r>
          </a:p>
          <a:p>
            <a:pPr lvl="0">
              <a:lnSpc>
                <a:spcPct val="12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Полный психический и физический покой.</a:t>
            </a:r>
          </a:p>
          <a:p>
            <a:pPr lvl="0">
              <a:lnSpc>
                <a:spcPct val="12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Полусидящее положение больного в постели.</a:t>
            </a:r>
          </a:p>
          <a:p>
            <a:pPr lvl="0">
              <a:lnSpc>
                <a:spcPct val="12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Расстегнуть стесняющую дыхание одежды.</a:t>
            </a:r>
          </a:p>
          <a:p>
            <a:pPr lvl="0">
              <a:lnSpc>
                <a:spcPct val="12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Обеспечить приток свежего воздуха в помещение (больного тепло укрыть при этом).</a:t>
            </a:r>
          </a:p>
          <a:p>
            <a:pPr lvl="0">
              <a:lnSpc>
                <a:spcPct val="12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Горчичные ножные ванны.</a:t>
            </a:r>
          </a:p>
          <a:p>
            <a:pPr lvl="0">
              <a:lnSpc>
                <a:spcPct val="12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Вдыхание кислорода из кислородной подушки.</a:t>
            </a:r>
          </a:p>
          <a:p>
            <a:pPr lvl="0">
              <a:lnSpc>
                <a:spcPct val="12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Ингаляции с противоастматическим средством.</a:t>
            </a:r>
          </a:p>
          <a:p>
            <a:pPr lvl="0">
              <a:lnSpc>
                <a:spcPct val="120000"/>
              </a:lnSpc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Проведение искусственного дыхания (ручной метод). Следует надавливать на боковые стороны грудной клетки больного в момент выдоха, а на вдохе ослаблять силу рук. Частоту дыхания больному не навязывают.</a:t>
            </a:r>
          </a:p>
          <a:p>
            <a:pPr>
              <a:lnSpc>
                <a:spcPct val="120000"/>
              </a:lnSpc>
            </a:pP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Ручной метод искусственного дыхания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lovitut.ru/sites/default/files/2012/08/29/sheffe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39" y="1696245"/>
            <a:ext cx="3583285" cy="2380828"/>
          </a:xfrm>
          <a:prstGeom prst="rect">
            <a:avLst/>
          </a:prstGeom>
          <a:noFill/>
          <a:ln w="9525">
            <a:solidFill>
              <a:schemeClr val="accent1">
                <a:alpha val="95000"/>
              </a:schemeClr>
            </a:solidFill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11560" y="4273261"/>
            <a:ext cx="81369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Это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сдавления грудной клетки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острой дыхательной недостаточности, вызванной начавшимся приступом бронхиальной астмы, обострением хронического бронхита, эмфиземой лёгких.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ледует надавливать на боковые стороны грудной клетки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больного  в момент его выдоха, а на вдохе ослаблять силу рук. Продолжать до окончания приступа либо до прибытия «Скорой», не навязывая больному частоту дыхания.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Уход за больным </a:t>
            </a:r>
            <a:b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(после приступа)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Лечение по назначению врача.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Лечебная физкультура (комплекс упражнений при бронхиальной астме) – в период улучшения состояния и для профилактики деформации грудной клетки.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Физические упражнения могут заменить множество лекарств, но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одно лекарство не заменит физические упражнения»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(А. Мюссе).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 для учащихся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Дайте определение бронхита.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Назовите и охарактеризуйте основной симптом острого простого бронхита.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Дайте характеристику хронического бронхита.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чём заключается уход за больным при бронхите.?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Дать понятие о бронхиальной астме.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Назовите и охарактеризуйте основной симптом бронхиальной астмы.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чём заключается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первая помощь 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приступа бронхиальной астмы?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3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Строение бронхов и лёгких</a:t>
            </a:r>
            <a: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.cdo-bio.ru/u/94/9dab08659311e39a45e751f3284aaa/-/%5BBI8ZD_11-01%5D_%5BIL_05%5D-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587882" cy="3340968"/>
          </a:xfrm>
          <a:prstGeom prst="rect">
            <a:avLst/>
          </a:prstGeom>
          <a:noFill/>
          <a:ln w="9525">
            <a:solidFill>
              <a:schemeClr val="accent1">
                <a:alpha val="95000"/>
              </a:schemeClr>
            </a:solidFill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5176140"/>
            <a:ext cx="8280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Трахея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внизу делится на два крупных бронха.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Правый бронх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короче и шире левого (длина правого бронха – 1-2см, а диаметр – 1,5-2,5см; длина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левого бронха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4-6см, а диаметр – 1-2см).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Схема строения бронхов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img.fb2gratis.com/covers/119/118922_massazh_pri_bronhialnoy_astm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96752"/>
            <a:ext cx="4572000" cy="3249116"/>
          </a:xfrm>
          <a:prstGeom prst="rect">
            <a:avLst/>
          </a:prstGeom>
          <a:noFill/>
          <a:ln w="9525">
            <a:solidFill>
              <a:schemeClr val="accent1">
                <a:alpha val="95000"/>
              </a:schemeClr>
            </a:solidFill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4544168"/>
            <a:ext cx="82089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 между трахеей и правым бронхом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составляет обычно 150-160 градусов, 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 трахеей и левым бронхом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130-140 градусов.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связи с тем, что правый бронх занимает более вертикальное положение и шире левого, инородные тела дыхательных путей чаще попадают в правый бронх.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Бронхи входят соответственно в правое и левое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лёгкое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Понятие о бронхите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/>
              <a:t>       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Бронхит –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это воспаление слизистой бронхов, то есть её набухание (отёк).</a:t>
            </a:r>
          </a:p>
          <a:p>
            <a:pPr algn="just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       Виды бронхитов: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острый;</a:t>
            </a:r>
          </a:p>
          <a:p>
            <a:pPr lvl="0"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хронический.</a:t>
            </a:r>
          </a:p>
          <a:p>
            <a:pPr lvl="0"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Острый простой бронхит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Причины: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97-99% случаев – это вирусы;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1-3% – бактерии. </a:t>
            </a:r>
          </a:p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Таким образом, бронхит – это острая вирусная инфекция (ОРВИ).</a:t>
            </a:r>
          </a:p>
          <a:p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Симптомы: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температуры тела (зависит от типа вируса);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недомогание, слабость;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головная боль;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насморк;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кашель.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Кашель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основной симптом болезни. Он может быть сухим (без выделения мокроты) – в начале заболевания, затем становится влажным (с выделением мокроты).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Продолжительность болезни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1-2 недели. Заканчивается острый простой бронхит, как правило, выздоровлением.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Хронический бронхит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rasteniya-lecarstvennie.ru/uploads/posts/2013-03/1362174189_hronicheskiy-bronhit.jpg"/>
          <p:cNvPicPr>
            <a:picLocks noGrp="1"/>
          </p:cNvPicPr>
          <p:nvPr>
            <p:ph idx="1"/>
          </p:nvPr>
        </p:nvPicPr>
        <p:blipFill>
          <a:blip r:embed="rId2" cstate="print"/>
          <a:srcRect l="10054" t="10547" r="9406" b="21267"/>
          <a:stretch>
            <a:fillRect/>
          </a:stretch>
        </p:blipFill>
        <p:spPr bwMode="auto">
          <a:xfrm>
            <a:off x="2915816" y="1124744"/>
            <a:ext cx="3168352" cy="2376264"/>
          </a:xfrm>
          <a:prstGeom prst="rect">
            <a:avLst/>
          </a:prstGeom>
          <a:noFill/>
          <a:ln w="9525">
            <a:solidFill>
              <a:schemeClr val="accent1">
                <a:alpha val="95000"/>
              </a:schemeClr>
            </a:solidFill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3671485"/>
            <a:ext cx="820891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Факторы, способствующие заболеванию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острые повторные бронхиты;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ослабление или истощение сил организма (другими тяжёлыми болезнями);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длительное вдыхание пыли (угольной – у шахтёров);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курение табака (или пассивное курение);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длительное переохлаждение организма.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Симптомы: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симптом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кашель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усиливающийся по утрам или перед засыпанием, с плохо отделяемой (слизисто-гнойной) мокротой.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Заболевание проявляется периодическими обострениями (усиливаются симптомы бронхита) – смотри острый простой бронхит.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Уход за больным при бронхите</a:t>
            </a:r>
            <a:b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Постельный режим (3-5 дней).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Частое проветривание помещения.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Тёплое общее укутывание больного (успокаивает кашель).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Регулярная влажная уборка помещения с дезосредствами.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Обильное тёплое питьё (молоко пополам с Боржоми, с содой).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Пассивный дренаж бронхов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Массаж грудной клетки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(спины и груди) – при улучшении состояния.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Лечебная физкультура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(ЛФК) при улучшении состояния.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Лечение по назначению врача (применение отхаркивающих средств, проведение отвлекающих процедур и др.).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Пассивный (позиционный) дренаж бронхов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Лучше всего отхаркивается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отходит мокрота в положении на правом боку с опущенной головой;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применяется одновременное лёгкое поколачивание в области межреберий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img.fb2gratis.com/images/134/133640/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77072"/>
            <a:ext cx="3912714" cy="1924050"/>
          </a:xfrm>
          <a:prstGeom prst="rect">
            <a:avLst/>
          </a:prstGeom>
          <a:noFill/>
          <a:ln w="9525">
            <a:solidFill>
              <a:schemeClr val="accent1">
                <a:alpha val="9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984</Words>
  <Application>Microsoft Office PowerPoint</Application>
  <PresentationFormat>Экран (4:3)</PresentationFormat>
  <Paragraphs>100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Бронхит.  Бронхиальная астма </vt:lpstr>
      <vt:lpstr> Строение бронхов и лёгких </vt:lpstr>
      <vt:lpstr> Схема строения бронхов </vt:lpstr>
      <vt:lpstr> Понятие о бронхите </vt:lpstr>
      <vt:lpstr>Презентация PowerPoint</vt:lpstr>
      <vt:lpstr> Хронический бронхит </vt:lpstr>
      <vt:lpstr>Презентация PowerPoint</vt:lpstr>
      <vt:lpstr> Уход за больным при бронхите </vt:lpstr>
      <vt:lpstr> Пассивный (позиционный) дренаж бронхов </vt:lpstr>
      <vt:lpstr> Фитотерапия  (отхаркивающие средства) </vt:lpstr>
      <vt:lpstr>Бронхиальная астма</vt:lpstr>
      <vt:lpstr>Презентация PowerPoint</vt:lpstr>
      <vt:lpstr>Презентация PowerPoint</vt:lpstr>
      <vt:lpstr>Ручной метод искусственного дыхания</vt:lpstr>
      <vt:lpstr> Уход за больным  (после приступа) </vt:lpstr>
      <vt:lpstr>Вопросы для учащихся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Бронхит.  Бронхиальная астма </dc:title>
  <dc:creator>Надежда Ивановна Ефимова</dc:creator>
  <cp:lastModifiedBy>DNS</cp:lastModifiedBy>
  <cp:revision>37</cp:revision>
  <dcterms:created xsi:type="dcterms:W3CDTF">2016-03-23T09:38:37Z</dcterms:created>
  <dcterms:modified xsi:type="dcterms:W3CDTF">2020-04-08T16:19:16Z</dcterms:modified>
</cp:coreProperties>
</file>