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56" r:id="rId2"/>
    <p:sldId id="258" r:id="rId3"/>
    <p:sldId id="283" r:id="rId4"/>
    <p:sldId id="281" r:id="rId5"/>
    <p:sldId id="282" r:id="rId6"/>
    <p:sldId id="285" r:id="rId7"/>
    <p:sldId id="262" r:id="rId8"/>
    <p:sldId id="286" r:id="rId9"/>
    <p:sldId id="265" r:id="rId10"/>
    <p:sldId id="264" r:id="rId11"/>
    <p:sldId id="261" r:id="rId12"/>
    <p:sldId id="263" r:id="rId13"/>
    <p:sldId id="266" r:id="rId14"/>
    <p:sldId id="267" r:id="rId15"/>
    <p:sldId id="268" r:id="rId16"/>
    <p:sldId id="269" r:id="rId17"/>
    <p:sldId id="278" r:id="rId18"/>
    <p:sldId id="288" r:id="rId19"/>
    <p:sldId id="287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858" autoAdjust="0"/>
  </p:normalViewPr>
  <p:slideViewPr>
    <p:cSldViewPr>
      <p:cViewPr varScale="1">
        <p:scale>
          <a:sx n="65" d="100"/>
          <a:sy n="65" d="100"/>
        </p:scale>
        <p:origin x="49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EA1C43-60DA-47E8-9929-DAD4893EE054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940D5B-146C-4759-80BE-4BD7A72802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40D5B-146C-4759-80BE-4BD7A728029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7359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/>
              <a:t> 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40D5B-146C-4759-80BE-4BD7A728029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1310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40D5B-146C-4759-80BE-4BD7A7280296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3221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0070C0"/>
                </a:solidFill>
              </a:rPr>
              <a:t>   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40D5B-146C-4759-80BE-4BD7A7280296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4398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solidFill>
                  <a:srgbClr val="0070C0"/>
                </a:solidFill>
              </a:rPr>
              <a:t>    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40D5B-146C-4759-80BE-4BD7A7280296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9458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   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40D5B-146C-4759-80BE-4BD7A7280296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3538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200" dirty="0" smtClean="0">
                <a:solidFill>
                  <a:srgbClr val="0070C0"/>
                </a:solidFill>
              </a:rPr>
              <a:t>     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40D5B-146C-4759-80BE-4BD7A7280296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630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ts val="3120"/>
              </a:lnSpc>
              <a:buNone/>
            </a:pPr>
            <a:r>
              <a:rPr lang="ru-RU" sz="1400" dirty="0" smtClean="0"/>
              <a:t>       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40D5B-146C-4759-80BE-4BD7A7280296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8371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1200" b="1" dirty="0" smtClean="0">
              <a:solidFill>
                <a:srgbClr val="0070C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40D5B-146C-4759-80BE-4BD7A7280296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5663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40D5B-146C-4759-80BE-4BD7A7280296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304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     </a:t>
            </a:r>
            <a:endParaRPr lang="ru-RU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   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40D5B-146C-4759-80BE-4BD7A728029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355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40D5B-146C-4759-80BE-4BD7A728029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350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40D5B-146C-4759-80BE-4BD7A728029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862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40D5B-146C-4759-80BE-4BD7A728029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813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40D5B-146C-4759-80BE-4BD7A728029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315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   </a:t>
            </a:r>
          </a:p>
          <a:p>
            <a:pPr>
              <a:buNone/>
            </a:pPr>
            <a:r>
              <a:rPr lang="ru-RU" b="1" dirty="0" smtClean="0"/>
              <a:t> </a:t>
            </a:r>
            <a:r>
              <a:rPr lang="ru-RU" dirty="0" smtClean="0"/>
              <a:t>    </a:t>
            </a:r>
          </a:p>
          <a:p>
            <a:r>
              <a:rPr lang="ru-RU" dirty="0" smtClean="0"/>
              <a:t>      </a:t>
            </a:r>
            <a:r>
              <a:rPr lang="ru-RU" b="1" dirty="0" smtClean="0"/>
              <a:t>После получения врачебного диплома </a:t>
            </a:r>
            <a:r>
              <a:rPr lang="ru-RU" dirty="0" smtClean="0"/>
              <a:t>Михаил Алексеевич работал</a:t>
            </a:r>
            <a:r>
              <a:rPr lang="ru-RU" baseline="0" dirty="0" smtClean="0"/>
              <a:t> участковым врачом в селе Белоглазово Алтайского края, затем в течение трех лет ординатором госпитальной хирургической клиники в   Томске. В 1926 году он переезжает в Щегловск (ныне Кемерово). И вся его дальнейшая жизнь и деятельность, за исключением военной службы, была связана с Кузбассом.  </a:t>
            </a:r>
          </a:p>
          <a:p>
            <a:r>
              <a:rPr lang="ru-RU" baseline="0" dirty="0" smtClean="0"/>
              <a:t>      </a:t>
            </a:r>
            <a:r>
              <a:rPr lang="ru-RU" b="1" baseline="0" dirty="0" smtClean="0"/>
              <a:t>Целью своей жизни </a:t>
            </a:r>
            <a:r>
              <a:rPr lang="ru-RU" baseline="0" dirty="0" smtClean="0"/>
              <a:t>Михаил Алексеевич Подгорбунский считал передачу приобретенных знаний и опыта врачам и студентам. </a:t>
            </a:r>
            <a:r>
              <a:rPr lang="ru-RU" b="1" baseline="0" dirty="0" smtClean="0"/>
              <a:t>Им подготовлено более 250 врачей-хирургов для Кузбасса.</a:t>
            </a:r>
            <a:r>
              <a:rPr lang="ru-RU" baseline="0" dirty="0" smtClean="0"/>
              <a:t> Его имя носит 3-я городская клиническая больница г. Кемерово.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40D5B-146C-4759-80BE-4BD7A728029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783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 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40D5B-146C-4759-80BE-4BD7A728029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2647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40D5B-146C-4759-80BE-4BD7A728029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038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0"/>
            <a:ext cx="8358246" cy="2643182"/>
          </a:xfrm>
        </p:spPr>
        <p:txBody>
          <a:bodyPr/>
          <a:lstStyle/>
          <a:p>
            <a:pPr algn="ctr"/>
            <a:r>
              <a:rPr lang="ru-RU" b="0" dirty="0" smtClean="0">
                <a:solidFill>
                  <a:srgbClr val="0070C0"/>
                </a:solidFill>
              </a:rPr>
              <a:t>                 </a:t>
            </a:r>
            <a:r>
              <a:rPr lang="ru-RU" b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ПРОФЕССИЯ 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         ВРАЧ</a:t>
            </a:r>
            <a:endParaRPr lang="ru-RU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3571876"/>
            <a:ext cx="7772400" cy="2786082"/>
          </a:xfrm>
        </p:spPr>
        <p:txBody>
          <a:bodyPr>
            <a:normAutofit/>
          </a:bodyPr>
          <a:lstStyle/>
          <a:p>
            <a:endParaRPr lang="ru-RU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Автор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Керимова Гюльдаста          </a:t>
            </a: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Руководитель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Ефимова Надежда Ивановна</a:t>
            </a:r>
          </a:p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Педагог дополнительного образования</a:t>
            </a:r>
          </a:p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МБОУ ДО «ДДТ Рудничного района г. Кемерово»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6" name="Picture 2" descr="http://im0-tub-ru.yandex.net/i?id=4ddfb466adddbf45f9718818fde074f9-109-144&amp;n=24"/>
          <p:cNvPicPr>
            <a:picLocks noChangeAspect="1" noChangeArrowheads="1"/>
          </p:cNvPicPr>
          <p:nvPr/>
        </p:nvPicPr>
        <p:blipFill>
          <a:blip r:embed="rId4">
            <a:lum bright="1000" contrast="12000"/>
          </a:blip>
          <a:srcRect/>
          <a:stretch>
            <a:fillRect/>
          </a:stretch>
        </p:blipFill>
        <p:spPr bwMode="auto">
          <a:xfrm>
            <a:off x="571472" y="714356"/>
            <a:ext cx="3283983" cy="264320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90500"/>
            <a:bevelB w="190500"/>
          </a:sp3d>
        </p:spPr>
      </p:pic>
    </p:spTree>
    <p:custDataLst>
      <p:tags r:id="rId1"/>
    </p:custDataLst>
  </p:cSld>
  <p:clrMapOvr>
    <a:masterClrMapping/>
  </p:clrMapOvr>
  <p:transition advTm="92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500042"/>
            <a:ext cx="8001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ОБЯЗАННОСТИ ВРАЧА</a:t>
            </a:r>
          </a:p>
        </p:txBody>
      </p:sp>
      <p:pic>
        <p:nvPicPr>
          <p:cNvPr id="5" name="Содержимое 4" descr="http://prof.biografguru.ru/subdmn/prof/img/35.jpg"/>
          <p:cNvPicPr>
            <a:picLocks noGrp="1"/>
          </p:cNvPicPr>
          <p:nvPr>
            <p:ph idx="1"/>
          </p:nvPr>
        </p:nvPicPr>
        <p:blipFill>
          <a:blip r:embed="rId4">
            <a:lum bright="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0" y="1214422"/>
            <a:ext cx="2477306" cy="264320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90500"/>
            <a:bevelB w="190500"/>
          </a:sp3d>
        </p:spPr>
      </p:pic>
      <p:sp>
        <p:nvSpPr>
          <p:cNvPr id="6" name="Прямоугольник 5"/>
          <p:cNvSpPr/>
          <p:nvPr/>
        </p:nvSpPr>
        <p:spPr>
          <a:xfrm>
            <a:off x="571472" y="3929066"/>
            <a:ext cx="792961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   В обязанности современного врача  входит: </a:t>
            </a:r>
          </a:p>
          <a:p>
            <a:pPr algn="just">
              <a:buFont typeface="Arial" pitchFamily="34" charset="0"/>
              <a:buChar char="•"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  оказание</a:t>
            </a:r>
            <a:r>
              <a:rPr lang="ru-RU" sz="2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своевременной</a:t>
            </a:r>
            <a:r>
              <a:rPr lang="ru-RU" sz="2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медицинской помощи; </a:t>
            </a:r>
          </a:p>
          <a:p>
            <a:pPr algn="just">
              <a:buFont typeface="Arial" pitchFamily="34" charset="0"/>
              <a:buChar char="•"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  предотвращение (</a:t>
            </a:r>
            <a:r>
              <a:rPr lang="ru-RU" sz="2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профилактика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); </a:t>
            </a:r>
          </a:p>
          <a:p>
            <a:pPr algn="just">
              <a:buFont typeface="Arial" pitchFamily="34" charset="0"/>
              <a:buChar char="•"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  распознание (</a:t>
            </a:r>
            <a:r>
              <a:rPr lang="ru-RU" sz="2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диагностика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pPr algn="just">
              <a:buFont typeface="Arial" pitchFamily="34" charset="0"/>
              <a:buChar char="•"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  лечение (</a:t>
            </a:r>
            <a:r>
              <a:rPr lang="ru-RU" sz="2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терапия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) заболеваний и травм. </a:t>
            </a:r>
          </a:p>
          <a:p>
            <a:endParaRPr lang="ru-RU" dirty="0"/>
          </a:p>
        </p:txBody>
      </p:sp>
    </p:spTree>
    <p:custDataLst>
      <p:tags r:id="rId1"/>
    </p:custDataLst>
  </p:cSld>
  <p:clrMapOvr>
    <a:masterClrMapping/>
  </p:clrMapOvr>
  <p:transition advTm="205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30352"/>
            <a:ext cx="8215370" cy="532754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СПЕЦИАЛЬНОСТИ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400" b="1" dirty="0" smtClean="0"/>
              <a:t>      </a:t>
            </a:r>
          </a:p>
          <a:p>
            <a:pPr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        </a:t>
            </a:r>
          </a:p>
          <a:p>
            <a:pPr>
              <a:buNone/>
            </a:pPr>
            <a:endParaRPr lang="ru-RU" sz="24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sz="24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    </a:t>
            </a:r>
          </a:p>
          <a:p>
            <a:pPr algn="ctr">
              <a:buNone/>
            </a:pPr>
            <a:endParaRPr lang="ru-RU" dirty="0" smtClean="0">
              <a:solidFill>
                <a:srgbClr val="0070C0"/>
              </a:solidFill>
            </a:endParaRPr>
          </a:p>
          <a:p>
            <a:pPr algn="just">
              <a:buNone/>
            </a:pPr>
            <a:r>
              <a:rPr lang="ru-RU" b="1" dirty="0" smtClean="0">
                <a:solidFill>
                  <a:srgbClr val="0070C0"/>
                </a:solidFill>
              </a:rPr>
              <a:t>    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Терапевт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– специалист по болезням внутренних органов.</a:t>
            </a:r>
            <a:endParaRPr lang="ru-RU" sz="2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dirty="0" smtClean="0">
              <a:solidFill>
                <a:srgbClr val="0070C0"/>
              </a:solidFill>
            </a:endParaRPr>
          </a:p>
          <a:p>
            <a:pPr algn="ctr">
              <a:buNone/>
            </a:pP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rg_hi" descr="https://encrypted-tbn1.gstatic.com/images?q=tbn:ANd9GcTXf4lLEQun5ReE4Q2svlQRuJODdG_BwhxB1Rv3kDZnH08PilSL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1500174"/>
            <a:ext cx="271464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90500"/>
            <a:bevelB w="190500"/>
          </a:sp3d>
        </p:spPr>
      </p:pic>
    </p:spTree>
    <p:custDataLst>
      <p:tags r:id="rId1"/>
    </p:custDataLst>
  </p:cSld>
  <p:clrMapOvr>
    <a:masterClrMapping/>
  </p:clrMapOvr>
  <p:transition advTm="65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g_hi" descr="https://encrypted-tbn3.gstatic.com/images?q=tbn:ANd9GcT9PpnEdluR-bCfqYp1AJazgFVV-NxLjtyUGav79CJBdz9XnGJoCw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72066" y="2571744"/>
            <a:ext cx="300039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90500"/>
            <a:bevelB w="190500"/>
          </a:sp3d>
        </p:spPr>
      </p:pic>
      <p:pic>
        <p:nvPicPr>
          <p:cNvPr id="5" name="Рисунок 4" descr="CB011726. &amp;Fcy;&amp;ocy;&amp;tcy;&amp;ocy; &amp;mcy;&amp;iecy;&amp;dcy;&amp;icy;&amp;tscy;&amp;icy;&amp;ncy;&amp;acy;, &amp;fcy;&amp;ocy;&amp;tcy;&amp;ocy;&amp;gcy;&amp;rcy;&amp;acy;&amp;fcy;&amp;icy;&amp;icy; &amp;mcy;&amp;iecy;&amp;dcy;&amp;icy;&amp;tscy;&amp;icy;&amp;ncy;&amp;ycy;,&#10;&amp;icy;&amp;zcy;&amp;ocy;&amp;bcy;&amp;rcy;&amp;acy;&amp;zhcy;&amp;iecy;&amp;ncy;&amp;icy;&amp;yacy;, &amp;kcy;&amp;acy;&amp;rcy;&amp;tcy;&amp;icy;&amp;ncy;&amp;kcy;&amp;icy; &amp;mcy;&amp;iecy;&amp;dcy;&amp;icy;&amp;tscy;&amp;icy;&amp;ncy;&amp;ycy;, &amp;pcy;&amp;ocy;&amp;scy;&amp;tcy;&amp;iecy;&amp;rcy;&amp;ycy; &amp;Mcy;&amp;iecy;&amp;dcy;&amp;icy;&amp;tscy;&amp;icy;&amp;ncy;&amp;acy;, &amp;pcy;&amp;lcy;&amp;acy;&amp;kcy;&amp;acy;&amp;tcy; &amp;Mcy;&amp;iecy;&amp;dcy;&amp;icy;&amp;tscy;&amp;icy;&amp;ncy;&amp;acy;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3000372"/>
            <a:ext cx="3571899" cy="246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90500"/>
            <a:bevelB w="190500"/>
          </a:sp3d>
        </p:spPr>
      </p:pic>
      <p:sp>
        <p:nvSpPr>
          <p:cNvPr id="6" name="Прямоугольник 5"/>
          <p:cNvSpPr/>
          <p:nvPr/>
        </p:nvSpPr>
        <p:spPr>
          <a:xfrm>
            <a:off x="928662" y="642918"/>
            <a:ext cx="75009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dirty="0" smtClean="0">
              <a:solidFill>
                <a:srgbClr val="0070C0"/>
              </a:solidFill>
            </a:endParaRPr>
          </a:p>
          <a:p>
            <a:pPr algn="just">
              <a:buNone/>
            </a:pPr>
            <a:r>
              <a:rPr lang="ru-RU" b="1" dirty="0" smtClean="0">
                <a:solidFill>
                  <a:srgbClr val="0070C0"/>
                </a:solidFill>
              </a:rPr>
              <a:t>   </a:t>
            </a: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Хирург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– специалист, получивший подготовку по методам диагностики и хирургического (оперативного) лечения заболеваний и травм.</a:t>
            </a:r>
            <a:endParaRPr lang="ru-RU" sz="2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124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8183880" cy="532754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    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        </a:t>
            </a:r>
          </a:p>
          <a:p>
            <a:pPr>
              <a:buNone/>
            </a:pPr>
            <a:endParaRPr lang="ru-RU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0070C0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rgbClr val="0070C0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rgbClr val="0070C0"/>
              </a:solidFill>
            </a:endParaRPr>
          </a:p>
          <a:p>
            <a:pPr algn="just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Невролог</a:t>
            </a: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(до 1980 г. –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невропатолог)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 – специалист, занимающийся диагностикой и лечением болезней, связанных с нервной системой.</a:t>
            </a:r>
            <a:endParaRPr lang="ru-RU" sz="2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rg_hi" descr="https://encrypted-tbn2.gstatic.com/images?q=tbn:ANd9GcSXpKoPB7DVyrd4oOV3Ed8XFU78lHAz_1rLg-0A6nnquXI9hffDPw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857232"/>
            <a:ext cx="4000528" cy="2671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90500"/>
            <a:bevelB w="190500"/>
          </a:sp3d>
        </p:spPr>
      </p:pic>
    </p:spTree>
    <p:custDataLst>
      <p:tags r:id="rId1"/>
    </p:custDataLst>
  </p:cSld>
  <p:clrMapOvr>
    <a:masterClrMapping/>
  </p:clrMapOvr>
  <p:transition advTm="65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42910" y="857232"/>
            <a:ext cx="778674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0070C0"/>
                </a:solidFill>
              </a:rPr>
              <a:t>   </a:t>
            </a: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Окулист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– специалист  в области глазных болезней.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rg_hi" descr="https://encrypted-tbn3.gstatic.com/images?q=tbn:ANd9GcRqm_pWYFb94ELyUrLQbTU3CZrOJn9wmUlel7KXvSQgEvYfx7BggA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2571744"/>
            <a:ext cx="342902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90500"/>
            <a:bevelB w="190500"/>
          </a:sp3d>
        </p:spPr>
      </p:pic>
      <p:pic>
        <p:nvPicPr>
          <p:cNvPr id="7" name="il_fi" descr="http://yablonya-blog.ru/wp-content/uploads/2009/09/20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2571744"/>
            <a:ext cx="364333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90500"/>
            <a:bevelB w="190500"/>
          </a:sp3d>
        </p:spPr>
      </p:pic>
    </p:spTree>
    <p:custDataLst>
      <p:tags r:id="rId1"/>
    </p:custDataLst>
  </p:cSld>
  <p:clrMapOvr>
    <a:masterClrMapping/>
  </p:clrMapOvr>
  <p:transition advTm="85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2428867"/>
            <a:ext cx="778674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 </a:t>
            </a:r>
          </a:p>
          <a:p>
            <a:endParaRPr lang="ru-RU" sz="2800" dirty="0" smtClean="0">
              <a:solidFill>
                <a:srgbClr val="0070C0"/>
              </a:solidFill>
            </a:endParaRPr>
          </a:p>
          <a:p>
            <a:endParaRPr lang="ru-RU" sz="2800" dirty="0" smtClean="0">
              <a:solidFill>
                <a:srgbClr val="0070C0"/>
              </a:solidFill>
            </a:endParaRPr>
          </a:p>
          <a:p>
            <a:endParaRPr lang="ru-RU" sz="2800" dirty="0" smtClean="0">
              <a:solidFill>
                <a:srgbClr val="0070C0"/>
              </a:solidFill>
            </a:endParaRPr>
          </a:p>
          <a:p>
            <a:pPr algn="just"/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Стоматолог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– специалист  в области заболеваний зубов и полости рта.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l_fi" descr="http://qstoma.ru/Images/Articles/art25.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928670"/>
            <a:ext cx="3758419" cy="2871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90500"/>
            <a:bevelB w="190500"/>
          </a:sp3d>
        </p:spPr>
      </p:pic>
      <p:pic>
        <p:nvPicPr>
          <p:cNvPr id="6" name="rg_hi" descr="https://encrypted-tbn1.gstatic.com/images?q=tbn:ANd9GcQzoE4VF2AhLJydgawyZ5thbQzmYeesJbd4u-xEb2NF16U7ZQIn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928670"/>
            <a:ext cx="3769179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90500"/>
            <a:bevelB w="190500"/>
          </a:sp3d>
        </p:spPr>
      </p:pic>
    </p:spTree>
    <p:custDataLst>
      <p:tags r:id="rId1"/>
    </p:custDataLst>
  </p:cSld>
  <p:clrMapOvr>
    <a:masterClrMapping/>
  </p:clrMapOvr>
  <p:transition advTm="74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785795"/>
            <a:ext cx="792961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Педиатр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– детский врач, специалист  в области детских болезней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5" name="rg_hi" descr="https://encrypted-tbn3.gstatic.com/images?q=tbn:ANd9GcTxDGqTi9ot532TlF11T5thf3kE5Zzzy6MERDRErSRYt8VRsjA-fw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2071678"/>
            <a:ext cx="428628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90500"/>
            <a:bevelB w="190500"/>
          </a:sp3d>
        </p:spPr>
      </p:pic>
      <p:pic>
        <p:nvPicPr>
          <p:cNvPr id="6" name="il_fi" descr="http://apteka.bsu.edu.ru/chel/baby_small/979009-010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2071678"/>
            <a:ext cx="2857520" cy="3584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90500"/>
            <a:bevelB w="190500"/>
          </a:sp3d>
        </p:spPr>
      </p:pic>
    </p:spTree>
    <p:custDataLst>
      <p:tags r:id="rId1"/>
    </p:custDataLst>
  </p:cSld>
  <p:clrMapOvr>
    <a:masterClrMapping/>
  </p:clrMapOvr>
  <p:transition advTm="56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500042"/>
            <a:ext cx="8501122" cy="5968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ОБРАЗОВАНИЕ</a:t>
            </a:r>
          </a:p>
          <a:p>
            <a:pPr>
              <a:lnSpc>
                <a:spcPts val="3120"/>
              </a:lnSpc>
              <a:buNone/>
            </a:pPr>
            <a:r>
              <a:rPr lang="ru-RU" sz="2400" dirty="0" smtClean="0"/>
              <a:t>      </a:t>
            </a:r>
          </a:p>
          <a:p>
            <a:pPr algn="ctr">
              <a:buNone/>
            </a:pPr>
            <a:r>
              <a:rPr lang="ru-RU" sz="2800" dirty="0" smtClean="0"/>
              <a:t>     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Подготовку врачей осуществляет </a:t>
            </a:r>
          </a:p>
          <a:p>
            <a:pPr algn="ctr"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Кемеровская государственная медицинская академия.</a:t>
            </a:r>
          </a:p>
          <a:p>
            <a:pPr>
              <a:buNone/>
            </a:pP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Факультеты и направления:</a:t>
            </a:r>
          </a:p>
          <a:p>
            <a:pPr algn="ctr">
              <a:buFont typeface="Arial" pitchFamily="34" charset="0"/>
              <a:buChar char="•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Лечебный факультет</a:t>
            </a:r>
          </a:p>
          <a:p>
            <a:pPr algn="ctr">
              <a:buFont typeface="Arial" pitchFamily="34" charset="0"/>
              <a:buChar char="•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Педиатрический факультет</a:t>
            </a:r>
          </a:p>
          <a:p>
            <a:pPr algn="ctr">
              <a:buFont typeface="Arial" pitchFamily="34" charset="0"/>
              <a:buChar char="•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Медико-профилактический факультет </a:t>
            </a:r>
          </a:p>
          <a:p>
            <a:pPr algn="ctr">
              <a:buFont typeface="Arial" pitchFamily="34" charset="0"/>
              <a:buChar char="•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Стоматологический факультет</a:t>
            </a:r>
          </a:p>
          <a:p>
            <a:pPr algn="ctr">
              <a:buFont typeface="Arial" pitchFamily="34" charset="0"/>
              <a:buChar char="•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Фармацевтический факультет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0070C0"/>
                </a:solidFill>
              </a:rPr>
              <a:t>  </a:t>
            </a:r>
            <a:endParaRPr lang="ru-RU" sz="2400" i="1" dirty="0" smtClean="0">
              <a:solidFill>
                <a:srgbClr val="0070C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228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571480"/>
            <a:ext cx="621509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Адрес: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650029, Кемеровская область,  г. Кемерово, 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ул. Ворошилова, д. 22а 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Телефон: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(3842) 73-48-56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Телефон приемной комиссии: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(3842) 73-28-39 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Электронная почта: </a:t>
            </a:r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kemsma@kemsma.ru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Электронная почта приемной комиссии: </a:t>
            </a:r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abit@kemsma.ru</a:t>
            </a:r>
            <a:endParaRPr lang="ru-RU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98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42910" y="642917"/>
            <a:ext cx="78581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</a:rPr>
              <a:t>ДОПОЛНИТЕЛЬНЫЕ ОСОБЕННОСТИ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70C0"/>
              </a:solidFill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Arial" pitchFamily="34" charset="0"/>
                <a:ea typeface="Times New Roman" pitchFamily="18" charset="0"/>
              </a:rPr>
              <a:t>   Для того чтобы начать работать, врачу нужно учиться больше, чем другим специалистам: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800" b="1" dirty="0" smtClean="0">
                <a:latin typeface="Arial" pitchFamily="34" charset="0"/>
                <a:ea typeface="Times New Roman" pitchFamily="18" charset="0"/>
              </a:rPr>
              <a:t>   сначала </a:t>
            </a:r>
            <a:r>
              <a:rPr lang="ru-RU" sz="2800" dirty="0" smtClean="0">
                <a:latin typeface="Arial" pitchFamily="34" charset="0"/>
                <a:ea typeface="Times New Roman" pitchFamily="18" charset="0"/>
              </a:rPr>
              <a:t>5-6 лет в вузе,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800" dirty="0" smtClean="0">
                <a:latin typeface="Arial" pitchFamily="34" charset="0"/>
                <a:ea typeface="Times New Roman" pitchFamily="18" charset="0"/>
              </a:rPr>
              <a:t>   </a:t>
            </a:r>
            <a:r>
              <a:rPr lang="ru-RU" sz="2800" b="1" dirty="0" smtClean="0">
                <a:latin typeface="Arial" pitchFamily="34" charset="0"/>
                <a:ea typeface="Times New Roman" pitchFamily="18" charset="0"/>
              </a:rPr>
              <a:t>потом</a:t>
            </a:r>
            <a:r>
              <a:rPr lang="ru-RU" sz="2800" dirty="0" smtClean="0">
                <a:latin typeface="Arial" pitchFamily="34" charset="0"/>
                <a:ea typeface="Times New Roman" pitchFamily="18" charset="0"/>
              </a:rPr>
              <a:t> 1 год в </a:t>
            </a:r>
            <a:r>
              <a:rPr lang="ru-RU" sz="2800" dirty="0" smtClean="0">
                <a:latin typeface="Arial" pitchFamily="34" charset="0"/>
                <a:ea typeface="Times New Roman" pitchFamily="18" charset="0"/>
              </a:rPr>
              <a:t>ординатуре</a:t>
            </a:r>
            <a:r>
              <a:rPr lang="ru-RU" sz="2800" dirty="0" smtClean="0">
                <a:latin typeface="Arial" pitchFamily="34" charset="0"/>
                <a:ea typeface="Times New Roman" pitchFamily="18" charset="0"/>
              </a:rPr>
              <a:t>, </a:t>
            </a:r>
            <a:r>
              <a:rPr lang="ru-RU" sz="2800" dirty="0" smtClean="0">
                <a:latin typeface="Arial" pitchFamily="34" charset="0"/>
                <a:ea typeface="Times New Roman" pitchFamily="18" charset="0"/>
              </a:rPr>
              <a:t>где врач получает специализацию;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800" dirty="0" smtClean="0">
                <a:latin typeface="Arial" pitchFamily="34" charset="0"/>
                <a:ea typeface="Times New Roman" pitchFamily="18" charset="0"/>
              </a:rPr>
              <a:t>   </a:t>
            </a:r>
            <a:r>
              <a:rPr lang="ru-RU" sz="2800" b="1" dirty="0" smtClean="0">
                <a:latin typeface="Arial" pitchFamily="34" charset="0"/>
                <a:ea typeface="Times New Roman" pitchFamily="18" charset="0"/>
              </a:rPr>
              <a:t>последующее обучение </a:t>
            </a:r>
            <a:r>
              <a:rPr lang="ru-RU" sz="2800" dirty="0" smtClean="0">
                <a:latin typeface="Arial" pitchFamily="34" charset="0"/>
                <a:ea typeface="Times New Roman" pitchFamily="18" charset="0"/>
              </a:rPr>
              <a:t>врачи могут продолжить </a:t>
            </a:r>
            <a:r>
              <a:rPr lang="ru-RU" sz="2800" smtClean="0">
                <a:latin typeface="Arial" pitchFamily="34" charset="0"/>
                <a:ea typeface="Times New Roman" pitchFamily="18" charset="0"/>
              </a:rPr>
              <a:t>в </a:t>
            </a:r>
            <a:r>
              <a:rPr lang="ru-RU" sz="2800" smtClean="0">
                <a:latin typeface="Arial" pitchFamily="34" charset="0"/>
                <a:ea typeface="Times New Roman" pitchFamily="18" charset="0"/>
              </a:rPr>
              <a:t>аспирантуре</a:t>
            </a:r>
            <a:r>
              <a:rPr lang="ru-RU" sz="280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dirty="0" smtClean="0">
                <a:latin typeface="Arial" pitchFamily="34" charset="0"/>
                <a:ea typeface="Times New Roman" pitchFamily="18" charset="0"/>
              </a:rPr>
              <a:t>–  своеобразном «институте повышения квалификации» для врачей.</a:t>
            </a:r>
            <a:endParaRPr lang="ru-RU" sz="2800" dirty="0"/>
          </a:p>
        </p:txBody>
      </p:sp>
    </p:spTree>
    <p:custDataLst>
      <p:tags r:id="rId1"/>
    </p:custDataLst>
  </p:cSld>
  <p:clrMapOvr>
    <a:masterClrMapping/>
  </p:clrMapOvr>
  <p:transition advTm="1795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0"/>
            <a:ext cx="8183880" cy="650083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ИЗ ИСТОРИИ МЕДИЦИНЫ</a:t>
            </a:r>
          </a:p>
          <a:p>
            <a:pPr algn="just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2000" b="1" dirty="0" smtClean="0"/>
              <a:t>Профессия врача </a:t>
            </a:r>
            <a:r>
              <a:rPr lang="ru-RU" sz="2000" dirty="0" smtClean="0"/>
              <a:t>относится к одной из самых древних.  Корни врачевания имеют тесную связь с мистикой, теологией, философией. </a:t>
            </a:r>
          </a:p>
          <a:p>
            <a:pPr algn="just"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  В истории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навсегда останутся имена первых выдающихся врачей древности (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Гиппократ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) и средневековья (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Авиценна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), чьи знания и искусство лечить людей не только спасли многие жизни, но и обусловили развитие медицины.      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ГИППОКРАТ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(460–377г.г. до н. э.)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      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АВИЦЕННА 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(960–1037)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i?id=16425326-31-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3786190"/>
            <a:ext cx="2513492" cy="2768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90500"/>
            <a:bevelB w="190500"/>
          </a:sp3d>
        </p:spPr>
      </p:pic>
      <p:pic>
        <p:nvPicPr>
          <p:cNvPr id="1027" name="Picture 3" descr="i?id=321560582-09-7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3786190"/>
            <a:ext cx="2241423" cy="2760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90500"/>
            <a:bevelB w="190500"/>
          </a:sp3d>
        </p:spPr>
      </p:pic>
    </p:spTree>
    <p:custDataLst>
      <p:tags r:id="rId1"/>
    </p:custDataLst>
  </p:cSld>
  <p:clrMapOvr>
    <a:masterClrMapping/>
  </p:clrMapOvr>
  <p:transition advTm="157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357166"/>
            <a:ext cx="8429684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ru-RU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                     МЕСТО РАБОТЫ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                    И КАРЬЕРА</a:t>
            </a:r>
          </a:p>
          <a:p>
            <a:pPr algn="ctr">
              <a:buNone/>
            </a:pPr>
            <a:endParaRPr lang="ru-RU" dirty="0" smtClean="0"/>
          </a:p>
          <a:p>
            <a:pPr>
              <a:buNone/>
            </a:pPr>
            <a:r>
              <a:rPr lang="ru-RU" sz="2400" dirty="0" smtClean="0"/>
              <a:t>                      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Большинство врачей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работает:</a:t>
            </a:r>
          </a:p>
          <a:p>
            <a:pPr algn="just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 специализированных медицинских учреждениях: </a:t>
            </a:r>
          </a:p>
          <a:p>
            <a:pPr algn="just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 поликлиниках и стационарах, в травматологических пунктах, на станциях скорой и </a:t>
            </a:r>
          </a:p>
          <a:p>
            <a:pPr algn="just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неотложной помощи.</a:t>
            </a:r>
          </a:p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 Как показывает практика, </a:t>
            </a:r>
          </a:p>
          <a:p>
            <a:pPr algn="just"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наиболее высокооплачиваемыми </a:t>
            </a:r>
          </a:p>
          <a:p>
            <a:pPr algn="just"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и востребованными врачами в </a:t>
            </a:r>
          </a:p>
          <a:p>
            <a:pPr algn="just"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наше время являются: </a:t>
            </a:r>
          </a:p>
          <a:p>
            <a:pPr algn="ctr"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стоматологи, гинекологи, онкологи, </a:t>
            </a:r>
          </a:p>
          <a:p>
            <a:pPr algn="ctr"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хирурги  и наркологи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rg_hi" descr="https://encrypted-tbn1.gstatic.com/images?q=tbn:ANd9GcTEeZjORhYD4SQBCZIf8FshA4JpI3JEKDbm5hNnMimQ2V5t_3P1"/>
          <p:cNvPicPr/>
          <p:nvPr/>
        </p:nvPicPr>
        <p:blipFill>
          <a:blip r:embed="rId4">
            <a:lum bright="9000"/>
          </a:blip>
          <a:srcRect/>
          <a:stretch>
            <a:fillRect/>
          </a:stretch>
        </p:blipFill>
        <p:spPr bwMode="auto">
          <a:xfrm>
            <a:off x="642910" y="357166"/>
            <a:ext cx="314327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90500"/>
            <a:bevelB w="190500"/>
          </a:sp3d>
        </p:spPr>
      </p:pic>
      <p:pic>
        <p:nvPicPr>
          <p:cNvPr id="7" name="rg_hi" descr="https://encrypted-tbn2.gstatic.com/images?q=tbn:ANd9GcSkhrkhIWgp4Qe50UN5sb0kHqo6YKm5rxa8m5i6KOHAXUEhcVoP"/>
          <p:cNvPicPr/>
          <p:nvPr/>
        </p:nvPicPr>
        <p:blipFill>
          <a:blip r:embed="rId5">
            <a:lum bright="8000" contrast="11000"/>
          </a:blip>
          <a:srcRect/>
          <a:stretch>
            <a:fillRect/>
          </a:stretch>
        </p:blipFill>
        <p:spPr bwMode="auto">
          <a:xfrm>
            <a:off x="5786446" y="3643314"/>
            <a:ext cx="300039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90500"/>
            <a:bevelB w="190500"/>
          </a:sp3d>
        </p:spPr>
      </p:pic>
    </p:spTree>
    <p:custDataLst>
      <p:tags r:id="rId1"/>
    </p:custDataLst>
  </p:cSld>
  <p:clrMapOvr>
    <a:masterClrMapping/>
  </p:clrMapOvr>
  <p:transition advTm="231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1285860"/>
            <a:ext cx="821537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40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СПАСИБО</a:t>
            </a:r>
            <a:r>
              <a:rPr lang="ru-RU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 </a:t>
            </a:r>
          </a:p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ВНИМАНИЕ!</a:t>
            </a:r>
          </a:p>
        </p:txBody>
      </p:sp>
    </p:spTree>
  </p:cSld>
  <p:clrMapOvr>
    <a:masterClrMapping/>
  </p:clrMapOvr>
  <p:transition advTm="3797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i?id=151386622-68-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1643050"/>
            <a:ext cx="1990460" cy="230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90500"/>
            <a:bevelB w="190500"/>
          </a:sp3d>
        </p:spPr>
      </p:pic>
      <p:sp>
        <p:nvSpPr>
          <p:cNvPr id="9" name="Прямоугольник 8"/>
          <p:cNvSpPr/>
          <p:nvPr/>
        </p:nvSpPr>
        <p:spPr>
          <a:xfrm>
            <a:off x="500034" y="3786190"/>
            <a:ext cx="814393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just"/>
            <a:r>
              <a:rPr lang="ru-RU" dirty="0" smtClean="0"/>
              <a:t>  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Николай Иванович Пирогов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(1810–1881) – один из величайших отечественных хирургов, родоначальник военно-полевой хирургии в России. </a:t>
            </a: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   Ему принадлежит идея привлечения женщин в качестве «сестер милосердия» для ухода за ранеными, что впоследствии дало толчок к организации Красного Креста в мировом масштабе. 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285729"/>
            <a:ext cx="828680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ru-RU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ВЕЛИКИЕ ОТЕЧЕСТВЕННЫЕ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УЧЕНЫЕ-МЕДИКИ</a:t>
            </a:r>
          </a:p>
        </p:txBody>
      </p:sp>
    </p:spTree>
    <p:custDataLst>
      <p:tags r:id="rId1"/>
    </p:custDataLst>
  </p:cSld>
  <p:clrMapOvr>
    <a:masterClrMapping/>
  </p:clrMapOvr>
  <p:transition advTm="137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?id=273228951-31-7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lum bright="12000" contrast="5000"/>
          </a:blip>
          <a:srcRect/>
          <a:stretch>
            <a:fillRect/>
          </a:stretch>
        </p:blipFill>
        <p:spPr bwMode="auto">
          <a:xfrm>
            <a:off x="3500430" y="785794"/>
            <a:ext cx="2492622" cy="251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90500"/>
            <a:bevelB w="190500"/>
          </a:sp3d>
        </p:spPr>
      </p:pic>
      <p:sp>
        <p:nvSpPr>
          <p:cNvPr id="11" name="Прямоугольник 10"/>
          <p:cNvSpPr/>
          <p:nvPr/>
        </p:nvSpPr>
        <p:spPr>
          <a:xfrm>
            <a:off x="571472" y="3714752"/>
            <a:ext cx="82153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Николай Николаевич Бурденко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(1876-1946) является одним из основоположников отечественной нейрохирургии. </a:t>
            </a: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   В 1934г. с его помощью в России появляется первый институт нейрохирургии, которому после смерти врача будет присвоено его имя.</a:t>
            </a:r>
            <a:r>
              <a:rPr lang="ru-RU" sz="2000" dirty="0" smtClean="0"/>
              <a:t> </a:t>
            </a: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   Он разработал учение о ранах, детально изучил травматический шок и внес коррективы в лечение энцефалитов и абсцессов мозга.</a:t>
            </a: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147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" descr="2985-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642918"/>
            <a:ext cx="214314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90500"/>
            <a:bevelB w="190500"/>
          </a:sp3d>
        </p:spPr>
      </p:pic>
      <p:sp>
        <p:nvSpPr>
          <p:cNvPr id="5" name="Прямоугольник 4"/>
          <p:cNvSpPr/>
          <p:nvPr/>
        </p:nvSpPr>
        <p:spPr>
          <a:xfrm>
            <a:off x="571472" y="3286124"/>
            <a:ext cx="814393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Николай Васильевич Склифосовский </a:t>
            </a: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(1836–1904) –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один из выдающихся российских хирургов. </a:t>
            </a: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   Его принято считать одним из родоначальников отечественной клинической медицины.</a:t>
            </a: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   Благодаря ему в повсеместную хирургическую практику вошли асептика и антисептика, зародилась такая отрасль хирургии, как «полостная хирургия». В настоящее время имя Н.В. Склифосовского носит Московский НИИ скорой помощи.  </a:t>
            </a:r>
          </a:p>
          <a:p>
            <a:pPr algn="just"/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latin typeface="Arial" pitchFamily="34" charset="0"/>
            </a:endParaRP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1445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8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В.П. Филатов, 50-е год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571480"/>
            <a:ext cx="2643206" cy="2159665"/>
          </a:xfrm>
          <a:prstGeom prst="rect">
            <a:avLst/>
          </a:prstGeom>
          <a:solidFill>
            <a:srgbClr val="000000"/>
          </a:solidFill>
          <a:ln w="1905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90500"/>
            <a:bevelB w="190500"/>
          </a:sp3d>
        </p:spPr>
      </p:pic>
      <p:sp>
        <p:nvSpPr>
          <p:cNvPr id="5" name="Прямоугольник 4"/>
          <p:cNvSpPr/>
          <p:nvPr/>
        </p:nvSpPr>
        <p:spPr>
          <a:xfrm>
            <a:off x="571472" y="2857496"/>
            <a:ext cx="81439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  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Владимир Петрович Филатов </a:t>
            </a: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(1875–1956)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был одним из основателей отечественной офтальмологической научной школы. Его имя известно во всем мире. </a:t>
            </a: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   Филатов успешно работал над методами полной и частичной пересадки роговицы, внес огромную лепту в разработку принципов лечения такого страшного глазного заболевания, как глаукома.  </a:t>
            </a: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    Ему принадлежит первенство в открытии учения о биостимуляторах, которое помогло не только в лечении заболеваний органов зрения, но и в лечении ряда инфекционных заболеваний (например, бронхиальной астмы, системной красной волчанки).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185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4"/>
            <a:ext cx="8326756" cy="607223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r>
              <a:rPr lang="ru-RU" b="1" dirty="0" smtClean="0"/>
              <a:t>                      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 algn="just">
              <a:buNone/>
            </a:pPr>
            <a:r>
              <a:rPr lang="ru-RU" b="1" dirty="0" smtClean="0"/>
              <a:t>    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Михаил Алексеевич Подгорбунский 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(1896-1986) – выдающийся хирург, ученый, первый почетный гражданин           г. Кемерово. </a:t>
            </a:r>
          </a:p>
          <a:p>
            <a:pPr algn="just"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   Целью своей жизни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Михаил Алексеевич считал передачу приобретенных знаний и опыта врачам и студентам.  </a:t>
            </a:r>
          </a:p>
          <a:p>
            <a:pPr algn="just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    Им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подготовлено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более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250 врачей-хирургов для Кузбасса.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Его имя носит 3-я городская клиническая больница г. Кемерово. 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b="1" dirty="0" smtClean="0"/>
              <a:t> </a:t>
            </a:r>
          </a:p>
          <a:p>
            <a:pPr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>
              <a:buNone/>
            </a:pPr>
            <a:endParaRPr lang="ru-RU" b="1" dirty="0"/>
          </a:p>
        </p:txBody>
      </p:sp>
      <p:pic>
        <p:nvPicPr>
          <p:cNvPr id="5" name="Рисунок 4" descr="C:\Documents and Settings\Admin\Рабочий стол\Подгорбунский М.А..jpg"/>
          <p:cNvPicPr/>
          <p:nvPr/>
        </p:nvPicPr>
        <p:blipFill>
          <a:blip r:embed="rId4" cstate="print"/>
          <a:srcRect l="11976" t="6225" r="11616" b="17960"/>
          <a:stretch>
            <a:fillRect/>
          </a:stretch>
        </p:blipFill>
        <p:spPr bwMode="auto">
          <a:xfrm>
            <a:off x="3000364" y="428604"/>
            <a:ext cx="257176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90500"/>
            <a:bevelB w="190500"/>
          </a:sp3d>
        </p:spPr>
      </p:pic>
    </p:spTree>
    <p:custDataLst>
      <p:tags r:id="rId1"/>
    </p:custDataLst>
  </p:cSld>
  <p:clrMapOvr>
    <a:masterClrMapping/>
  </p:clrMapOvr>
  <p:transition advTm="152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500043"/>
            <a:ext cx="757242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ОПРЕДЕЛЕНИЕ ПОНЯТИЯ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ru-RU" b="1" dirty="0" smtClean="0">
              <a:solidFill>
                <a:srgbClr val="0070C0"/>
              </a:solidFill>
            </a:endParaRPr>
          </a:p>
          <a:p>
            <a:pPr algn="just">
              <a:buNone/>
            </a:pPr>
            <a:r>
              <a:rPr lang="ru-RU" b="1" dirty="0" smtClean="0">
                <a:solidFill>
                  <a:srgbClr val="0070C0"/>
                </a:solidFill>
              </a:rPr>
              <a:t>    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0070C0"/>
                </a:solidFill>
              </a:rPr>
              <a:t>   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70C0"/>
                </a:solidFill>
              </a:rPr>
              <a:t>     </a:t>
            </a:r>
          </a:p>
          <a:p>
            <a:pPr algn="just"/>
            <a:endParaRPr lang="ru-RU" sz="2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ru-RU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ru-RU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ru-RU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ru-RU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ru-RU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Врач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– это лицо, получившее высшее медицинское образование по соответствующей специальности.</a:t>
            </a:r>
          </a:p>
          <a:p>
            <a:pPr algn="just"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Врач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– лицо, посвящающее свои знания и умения предупреждению и лечению заболеваний,  сохранению и укреплению здоровья человека.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Столичные психиатры смогут выписывать лекарства самостоятельно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214422"/>
            <a:ext cx="3643338" cy="257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90500"/>
            <a:bevelB w="190500"/>
          </a:sp3d>
        </p:spPr>
      </p:pic>
    </p:spTree>
    <p:custDataLst>
      <p:tags r:id="rId1"/>
    </p:custDataLst>
  </p:cSld>
  <p:clrMapOvr>
    <a:masterClrMapping/>
  </p:clrMapOvr>
  <p:transition advTm="104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500042"/>
            <a:ext cx="764386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ru-RU" sz="32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ЛИЧНЫЕ КАЧЕСТВА ВРАЧА</a:t>
            </a:r>
          </a:p>
          <a:p>
            <a:pPr algn="ctr">
              <a:buNone/>
            </a:pPr>
            <a:endParaRPr lang="ru-RU" sz="2800" b="1" dirty="0" smtClean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   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высокий интеллект;</a:t>
            </a:r>
            <a:endParaRPr lang="ru-RU" sz="3200" b="1" dirty="0" smtClean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     интуиция и наблюдательность;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     коммуникативные способности;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     эмоциональная устойчивость;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     ответственность.</a:t>
            </a:r>
          </a:p>
          <a:p>
            <a:endParaRPr lang="ru-RU" sz="3200" dirty="0" smtClean="0"/>
          </a:p>
          <a:p>
            <a:pPr>
              <a:buNone/>
            </a:pPr>
            <a:r>
              <a:rPr lang="ru-RU" sz="3200" dirty="0" smtClean="0"/>
              <a:t> 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 </a:t>
            </a:r>
          </a:p>
        </p:txBody>
      </p:sp>
    </p:spTree>
    <p:custDataLst>
      <p:tags r:id="rId1"/>
    </p:custDataLst>
  </p:cSld>
  <p:clrMapOvr>
    <a:masterClrMapping/>
  </p:clrMapOvr>
  <p:transition advTm="159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5|1.4|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8|2.2|5.1|1.9|1.8|2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8|0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3.8|2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2.4|2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2|2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8|1.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5|6.6|1.9|1.7|2.1|2.5|1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5|4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5|6.2|2.2|3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|2.4|3.7|2|1.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2|0.9|1.3|6.6|3.6|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5|0.7|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8|3.8|3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|2.9|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9|3.8|6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9|4.6|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1|0.8|3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7|2.4|2.2|2.3|2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964</TotalTime>
  <Words>861</Words>
  <Application>Microsoft Office PowerPoint</Application>
  <PresentationFormat>Экран (4:3)</PresentationFormat>
  <Paragraphs>178</Paragraphs>
  <Slides>21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Times New Roman</vt:lpstr>
      <vt:lpstr>Verdana</vt:lpstr>
      <vt:lpstr>Wingdings 2</vt:lpstr>
      <vt:lpstr>Аспект</vt:lpstr>
      <vt:lpstr>                 ПРОФЕССИЯ                       ВРАЧ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ПРОФЕССИЯ   «ВРАЧ»</dc:title>
  <cp:lastModifiedBy>root</cp:lastModifiedBy>
  <cp:revision>249</cp:revision>
  <dcterms:modified xsi:type="dcterms:W3CDTF">2019-03-20T03:03:32Z</dcterms:modified>
</cp:coreProperties>
</file>