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1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7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1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23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81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0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1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58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8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0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25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DD8-1039-4DAE-A4BB-97EC1AAA40FF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10D1C-2807-4124-9F4A-65292247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09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426719"/>
            <a:ext cx="10284031" cy="409777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медицинская помощь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неотложных состояниях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328416"/>
            <a:ext cx="9144000" cy="2804160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Ефимова Надежда Ивановна,</a:t>
            </a:r>
          </a:p>
          <a:p>
            <a:pPr algn="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 </a:t>
            </a:r>
          </a:p>
          <a:p>
            <a:pPr algn="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ДО «Дом детского творчества </a:t>
            </a:r>
          </a:p>
          <a:p>
            <a:pPr algn="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Рудничного района г. Кемерово»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3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7537"/>
            <a:ext cx="10515600" cy="12313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Понятие о кровотечении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026" y="1243584"/>
            <a:ext cx="10607990" cy="53888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Кровотечение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–это истечение крови из повреждённого или разрушенного сосуда.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кровотечений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Различают: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артериальное;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енозное;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апиллярное;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мешанное. </a:t>
            </a:r>
          </a:p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Артериальное кровотечение 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при повреждении артерии, кровь имеет алый цвет и истекает сильной прерывистой струёй (в такт пульса).</a:t>
            </a:r>
          </a:p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Венозное кровотечение 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при повреждении вены, кровь имеет тёмный цвет и вытекает непрерывной струёй.</a:t>
            </a:r>
          </a:p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Капиллярное кровотечение 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необильное, возникает даже при незначительном ранении.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7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Ð²Ð¸Ð´Ñ ÐºÑÐ¾Ð²Ð¾ÑÐµÑÐµÐ½Ð¸Ð¹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92" y="548640"/>
            <a:ext cx="10034016" cy="5571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90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072"/>
            <a:ext cx="10515600" cy="63520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остановки кровотечений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артериальном кровотечении: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Тщательно вымыть руки.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Прижать артерию четырьмя пальцами выше места ранения (прижать к кости).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Наложить резиновый жгут на конечность выше места ранения, под жгут положить мягкую прокладку из ткани.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Затянуть жгут до тех пор, пока не перестанет прощупываться пульс.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Записать, в котором часу это было сделано и подложить записку под жгут (летом жгут нельзя держать (непрерывно) более 60 минут, зимой – более 30 минут. После этого жгут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ослабить на 5 минут, затем снова затянуть и записать последнее время наложения жгута. Таким образом, максимальное время наложения жгута летом – 120 минут, а зимой – 60 минут.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венозном или сильном капиллярном кровотечении: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Поднять вверх раненую конечность.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Наложить на кровоточащий участок стерильный марлевый тампон.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 тампона положить сложенную в несколько раз марлю и всё туго забинтовать. 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3840"/>
            <a:ext cx="10515600" cy="84124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Понятие о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ранении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76" y="1243584"/>
            <a:ext cx="10707624" cy="5364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Рана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механическое повреждение тканей с нарушением целости кожных покровов и слизистых.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ран</a:t>
            </a:r>
          </a:p>
          <a:p>
            <a:pPr marL="0" indent="0" algn="just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 характеру повреждения тканей раны различают: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Колотые раны.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Резаные.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Рубленные.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Огнестрельные.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Рваные.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Укушенные.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Ушибленные.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проникновению в полости тела: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Проникающие.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Непроникающие.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10744200" cy="64739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оказания первой помощи при ранении</a:t>
            </a:r>
          </a:p>
          <a:p>
            <a:pPr mar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оказания первой помощи при ранении: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Строжайшее соблюдение  правил асептики.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Временная остановка кровотечения.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кожи вокруг раны антисептиком.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стерильной повязки на рану.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Обездвиживание конечности (фиксирующая повязка).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с болью (местное применение холода – прикладывание пузыря с холодной водой, снегом или льдом).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десмургии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(наложения повязок)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Строжайшее соблюдение асептики.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Повязка должна хорошо прикрывать рану, заходить за её край на 2,5 см.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не должна сдавливать подлежащие ткани (исключение – давящая повязка).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рана продолжает кровоточить, не снимая первую повязку, прибинтовать поверх неё.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Туры бинта должны проходить так, чтобы последующий на половину прикрывал предыдущий.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Концы бинта нельзя завязывать на ране (исключение – давящая повязка).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дополнительно фиксировать повязку с помощью эластичного бинта.</a:t>
            </a:r>
          </a:p>
          <a:p>
            <a:pPr marL="0" indent="0" algn="just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7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880"/>
            <a:ext cx="10515600" cy="65993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артериального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кровотечения и наложение повязки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капиллярного (венозного) кровотечения и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повязки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root\Desktop\Способ-остановки-капиллярного-кровотечения-и-наложение-повязки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56" y="3351276"/>
            <a:ext cx="6998208" cy="2513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ÑÐµÐ¼Ñ Ð½Ð°Ð»Ð¾Ð¶ÐµÐ½Ð¸Ñ Ð¶Ð³ÑÑÐ°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" t="1762" r="727" b="35243"/>
          <a:stretch/>
        </p:blipFill>
        <p:spPr bwMode="auto">
          <a:xfrm>
            <a:off x="2851404" y="377952"/>
            <a:ext cx="6489190" cy="24749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33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456"/>
            <a:ext cx="10515600" cy="6230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https://cf.ppt-online.org/files/slide/o/oR4rnPvxgQAF15lyKbcNqSX72fu3pLwMZstaG6JeO/slide-1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" t="19563" r="5709" b="7086"/>
          <a:stretch/>
        </p:blipFill>
        <p:spPr bwMode="auto">
          <a:xfrm>
            <a:off x="938784" y="341376"/>
            <a:ext cx="10415016" cy="60228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11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106877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об обмороке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8780"/>
            <a:ext cx="10515600" cy="552202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Обморок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внезапное кратковременное нарушение мозгового кровообращения; характеризуется потерей сознания.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Предрасполагающие факторы: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Голодание.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Гипертония или гипотония.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Анемия (малокровие).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Духота.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Испуг и др.</a:t>
            </a:r>
          </a:p>
          <a:p>
            <a:pPr marL="0" indent="0" algn="just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Симптомы: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дурноты.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Потемнение в глазах.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 в ушах.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Головокружение.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Резкая слабость, бледность.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Дрожание конечностей (тремор).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сознания.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Поверхностное дыхание.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Холодный, липкий пот.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752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62125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помощь при обмороке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Придать пострадавшему горизонтальное положение на спине, с приподнятыми ногами.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Освободить шею и грудь от стесняющей дыхание одежды.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приток свежего воздуха в помещение.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Опрыснуть лицо и грудь холодной водой.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Растереть тело пострадавшего.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подышать нашатырный спирт.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Дальнейший уход за больным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(когда пострадавший придёт в сознание, чтобы предупредить повторение обморока):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Уложить в постель.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тёплый, крепкий, сладкий чай.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к ногам тёплые грелки.</a:t>
            </a:r>
          </a:p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cf.ppt-online.org/files1/slide/a/ak6gd1hqx43CTNXuP5DrZ0Qo8IsJiGOLFAMyYRn7Kp/slide-6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5" t="50935" r="15310" b="656"/>
          <a:stretch/>
        </p:blipFill>
        <p:spPr bwMode="auto">
          <a:xfrm>
            <a:off x="1045029" y="391885"/>
            <a:ext cx="9334005" cy="55695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150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55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Понятие об одышке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8779"/>
            <a:ext cx="10515600" cy="5320146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Одышка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расстройство частоты, ритма или глубины дыхания.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Частота дыхания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норме) – 16-20 в 1 минуту.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Типы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дыхания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(типы одышек):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Учащённое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дыхание (тахипноэ) – 22 и более дыханий в 1 минуту.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Замедленное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дыхание (брадипноэ) – 14 и менее дыханий в 1 минуту.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Дыхание с затруднённым выдохом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(бронхиальная астма).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Дыхание с затруднённым вдохом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(сердечная недостаточность).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Смешанная одышка.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63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Понятие об удушье (астме)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474525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Удушье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астма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быстро развивающаяся, очень сильная одышка, когда больной близок к удушению (или остановки дыхания из-за избытка углекислоты).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Причины удушья: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Закрытие просвета дыхательных путей изнутри (инородное тело, рвотные массы и др.).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Закрытие просвета дыхательных путей снаружи (повешение, удушение, сдавление органов шеи, длительный спазм дыхательной мускулатуры – при астме).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74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127"/>
            <a:ext cx="10515600" cy="16075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>
                <a:latin typeface="Times New Roman" panose="02020603050405020304" pitchFamily="18" charset="0"/>
                <a:cs typeface="Times New Roman" pitchFamily="18" charset="0"/>
              </a:rPr>
              <a:t>Первая медицинская помощь </a:t>
            </a:r>
            <a:r>
              <a:rPr lang="ru-RU" sz="49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anose="02020603050405020304" pitchFamily="18" charset="0"/>
                <a:cs typeface="Times New Roman" pitchFamily="18" charset="0"/>
              </a:rPr>
              <a:t>при </a:t>
            </a:r>
            <a:r>
              <a:rPr lang="ru-RU" sz="4900" b="1" dirty="0">
                <a:latin typeface="Times New Roman" panose="02020603050405020304" pitchFamily="18" charset="0"/>
                <a:cs typeface="Times New Roman" pitchFamily="18" charset="0"/>
              </a:rPr>
              <a:t>одышке, удушье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600199"/>
            <a:ext cx="8229600" cy="509748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i="1" dirty="0" smtClean="0"/>
              <a:t>    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одышке: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Придать больному возвышенное (полусидящее) положение, подняв подголовник или положив несколько взбитых подушек под спину больного.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полный физический и психический покой (нельзя давать много разговаривать, делать лишние движения, волноваться).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Освободить органы дыхания от стесняющей одежды.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приток свежего воздуха в помещение (открыть форточку или окно).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подышать кислород из кислородной подушки.</a:t>
            </a:r>
          </a:p>
          <a:p>
            <a:pPr algn="ctr">
              <a:buNone/>
            </a:pP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При удушье: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Удалить инородные тела изо рта (при необходимости).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Проводить искусственное дыхание методом «изо рта в рот» или «изо рта в нос».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07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>
                <a:latin typeface="Times New Roman" panose="02020603050405020304" pitchFamily="18" charset="0"/>
                <a:cs typeface="Times New Roman" pitchFamily="18" charset="0"/>
              </a:rPr>
              <a:t>Техника искусственного дыхания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7684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Положите пострадавшего на спину.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Расстегните или снимите стесняющую тело одежду.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Освободите полость рта от рвотных масс, песка, слизи.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Максимально запрокиньте голову пострадавшего назад.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Выведите вперёд нижнюю челюсть пострадавшего.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Сделайте глубокий вдох и выдохните в рот пострадавшего через платок или марлю.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При этом зажмите нос пострадавшего.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При выдыхании воздуха в нос пострадавшего плотно закройте ему рот.</a:t>
            </a:r>
          </a:p>
          <a:p>
            <a:pPr>
              <a:lnSpc>
                <a:spcPct val="170000"/>
              </a:lnSpc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     ВАЖНО!</a:t>
            </a: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Взрослым вдувайте воздух 12-15 раз в минуту.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Детям вдувайте воздух 20-30 раз в минуту.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Маленьким детям вдувайте воздух одновременно в рот и в нос в небольшом объёме.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 Выполняйте указанные действия до восстановления самостоятельного ритмичного дыхания.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6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2" y="116632"/>
            <a:ext cx="72008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Техника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искусственного </a:t>
            </a: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дыхания</a:t>
            </a:r>
            <a:br>
              <a:rPr lang="ru-RU" sz="4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(«Метод изо рта в рот»)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studfiles.ru/html/2706/272/html_JMylWttUXp.N17q/htmlconvd-1kT3SW_html_m2d59a8ae.jpg"/>
          <p:cNvPicPr>
            <a:picLocks noGrp="1"/>
          </p:cNvPicPr>
          <p:nvPr>
            <p:ph idx="1"/>
          </p:nvPr>
        </p:nvPicPr>
        <p:blipFill>
          <a:blip r:embed="rId2" cstate="print"/>
          <a:srcRect b="26702"/>
          <a:stretch>
            <a:fillRect/>
          </a:stretch>
        </p:blipFill>
        <p:spPr bwMode="auto">
          <a:xfrm>
            <a:off x="2495600" y="2852936"/>
            <a:ext cx="7128792" cy="2952328"/>
          </a:xfrm>
          <a:prstGeom prst="rect">
            <a:avLst/>
          </a:prstGeom>
          <a:noFill/>
          <a:ln w="9525">
            <a:solidFill>
              <a:schemeClr val="accent1">
                <a:alpha val="95000"/>
              </a:schemeClr>
            </a:solidFill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91744" y="6056176"/>
            <a:ext cx="4464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вдох;  б) выдох.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883</Words>
  <Application>Microsoft Office PowerPoint</Application>
  <PresentationFormat>Широкоэкранный</PresentationFormat>
  <Paragraphs>162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  Первая  медицинская помощь  при неотложных состояниях  </vt:lpstr>
      <vt:lpstr>Понятие об обмороке</vt:lpstr>
      <vt:lpstr>Презентация PowerPoint</vt:lpstr>
      <vt:lpstr>Презентация PowerPoint</vt:lpstr>
      <vt:lpstr>Понятие об одышке </vt:lpstr>
      <vt:lpstr>Понятие об удушье (астме) </vt:lpstr>
      <vt:lpstr> Первая медицинская помощь  при одышке, удушье </vt:lpstr>
      <vt:lpstr> Техника искусственного дыхания </vt:lpstr>
      <vt:lpstr> Техника  искусственного дыхания («Метод изо рта в рот») </vt:lpstr>
      <vt:lpstr> Понятие о кровотечении </vt:lpstr>
      <vt:lpstr>Презентация PowerPoint</vt:lpstr>
      <vt:lpstr>Презентация PowerPoint</vt:lpstr>
      <vt:lpstr>Понятие о ранении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 медицинская помощь  при неотложных состояниях  </dc:title>
  <dc:creator>root</dc:creator>
  <cp:lastModifiedBy>root</cp:lastModifiedBy>
  <cp:revision>27</cp:revision>
  <dcterms:created xsi:type="dcterms:W3CDTF">2018-08-22T08:05:25Z</dcterms:created>
  <dcterms:modified xsi:type="dcterms:W3CDTF">2018-08-22T09:19:32Z</dcterms:modified>
</cp:coreProperties>
</file>